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0" r:id="rId5"/>
    <p:sldId id="261" r:id="rId6"/>
    <p:sldId id="262" r:id="rId7"/>
    <p:sldId id="283" r:id="rId8"/>
    <p:sldId id="300" r:id="rId9"/>
    <p:sldId id="285" r:id="rId10"/>
    <p:sldId id="286" r:id="rId11"/>
    <p:sldId id="287" r:id="rId12"/>
    <p:sldId id="288" r:id="rId13"/>
    <p:sldId id="289" r:id="rId14"/>
    <p:sldId id="290" r:id="rId15"/>
    <p:sldId id="265" r:id="rId16"/>
    <p:sldId id="266" r:id="rId17"/>
    <p:sldId id="291" r:id="rId18"/>
    <p:sldId id="292" r:id="rId19"/>
    <p:sldId id="293" r:id="rId20"/>
    <p:sldId id="294" r:id="rId21"/>
    <p:sldId id="295" r:id="rId22"/>
    <p:sldId id="296" r:id="rId23"/>
    <p:sldId id="297" r:id="rId24"/>
    <p:sldId id="298" r:id="rId25"/>
    <p:sldId id="299"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initials="E" lastIdx="13" clrIdx="0">
    <p:extLst>
      <p:ext uri="{19B8F6BF-5375-455C-9EA6-DF929625EA0E}">
        <p15:presenceInfo xmlns:p15="http://schemas.microsoft.com/office/powerpoint/2012/main" userId="Em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a:srgbClr val="A7D367"/>
    <a:srgbClr val="89C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5490" autoAdjust="0"/>
  </p:normalViewPr>
  <p:slideViewPr>
    <p:cSldViewPr>
      <p:cViewPr varScale="1">
        <p:scale>
          <a:sx n="54" d="100"/>
          <a:sy n="54" d="100"/>
        </p:scale>
        <p:origin x="1698" y="42"/>
      </p:cViewPr>
      <p:guideLst>
        <p:guide orient="horz" pos="2160"/>
        <p:guide pos="2880"/>
      </p:guideLst>
    </p:cSldViewPr>
  </p:slideViewPr>
  <p:outlineViewPr>
    <p:cViewPr>
      <p:scale>
        <a:sx n="33" d="100"/>
        <a:sy n="33" d="100"/>
      </p:scale>
      <p:origin x="0" y="-6374"/>
    </p:cViewPr>
  </p:outlineViewPr>
  <p:notesTextViewPr>
    <p:cViewPr>
      <p:scale>
        <a:sx n="1" d="1"/>
        <a:sy n="1" d="1"/>
      </p:scale>
      <p:origin x="0" y="0"/>
    </p:cViewPr>
  </p:notesTextViewPr>
  <p:sorterViewPr>
    <p:cViewPr>
      <p:scale>
        <a:sx n="100" d="100"/>
        <a:sy n="100" d="100"/>
      </p:scale>
      <p:origin x="0" y="-331"/>
    </p:cViewPr>
  </p:sorterViewPr>
  <p:notesViewPr>
    <p:cSldViewPr>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DA20-03E8-4ABF-878A-CE8BCE267490}" type="datetimeFigureOut">
              <a:rPr lang="en-GB" smtClean="0"/>
              <a:t>09/08/2018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2815-B285-4B89-8F5F-DB5998BA3C3C}" type="slidenum">
              <a:rPr lang="en-GB" smtClean="0"/>
              <a:t>‹#›</a:t>
            </a:fld>
            <a:endParaRPr lang="en-GB"/>
          </a:p>
        </p:txBody>
      </p:sp>
    </p:spTree>
    <p:extLst>
      <p:ext uri="{BB962C8B-B14F-4D97-AF65-F5344CB8AC3E}">
        <p14:creationId xmlns:p14="http://schemas.microsoft.com/office/powerpoint/2010/main" val="37284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a:t>
            </a:r>
            <a:r>
              <a:rPr lang="en-GB" baseline="0" dirty="0"/>
              <a:t> presentation is an introduction to the different methods that some employers in the UK use to assess applicants for jobs.   </a:t>
            </a:r>
            <a:endParaRPr lang="en-GB" dirty="0"/>
          </a:p>
          <a:p>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a:t>
            </a:fld>
            <a:endParaRPr lang="en-GB"/>
          </a:p>
        </p:txBody>
      </p:sp>
    </p:spTree>
    <p:extLst>
      <p:ext uri="{BB962C8B-B14F-4D97-AF65-F5344CB8AC3E}">
        <p14:creationId xmlns:p14="http://schemas.microsoft.com/office/powerpoint/2010/main" val="260118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baseline="0" dirty="0"/>
              <a:t>3. </a:t>
            </a:r>
          </a:p>
          <a:p>
            <a:pPr marL="228600" indent="-228600">
              <a:buFont typeface="Arial" pitchFamily="34" charset="0"/>
              <a:buAutoNum type="arabicPeriod" startAt="4"/>
            </a:pPr>
            <a:r>
              <a:rPr lang="en-GB" baseline="0" dirty="0"/>
              <a:t>Take another practice test when you have addressed any weaknesses</a:t>
            </a:r>
          </a:p>
          <a:p>
            <a:pPr marL="228600" indent="-228600">
              <a:buFont typeface="Arial" pitchFamily="34" charset="0"/>
              <a:buNone/>
            </a:pPr>
            <a:r>
              <a:rPr lang="en-GB" baseline="0" dirty="0"/>
              <a:t>5.  If you have not improved, seek advice e.g. From your university careers service.  </a:t>
            </a:r>
          </a:p>
          <a:p>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15</a:t>
            </a:fld>
            <a:endParaRPr lang="en-GB"/>
          </a:p>
        </p:txBody>
      </p:sp>
    </p:spTree>
    <p:extLst>
      <p:ext uri="{BB962C8B-B14F-4D97-AF65-F5344CB8AC3E}">
        <p14:creationId xmlns:p14="http://schemas.microsoft.com/office/powerpoint/2010/main" val="230859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GB" baseline="0" dirty="0"/>
              <a:t>Look on the websites of companies  you are likely to apply to:</a:t>
            </a:r>
          </a:p>
          <a:p>
            <a:pPr>
              <a:buFont typeface="Arial" pitchFamily="34" charset="0"/>
              <a:buChar char="•"/>
            </a:pPr>
            <a:r>
              <a:rPr lang="en-GB" baseline="0" dirty="0"/>
              <a:t> Do they use a non verbal reasoning test</a:t>
            </a:r>
          </a:p>
          <a:p>
            <a:pPr>
              <a:buFont typeface="Arial" pitchFamily="34" charset="0"/>
              <a:buChar char="•"/>
            </a:pPr>
            <a:r>
              <a:rPr lang="en-GB" baseline="0" dirty="0"/>
              <a:t> If so, what kind of non verbal reasoning?</a:t>
            </a:r>
          </a:p>
          <a:p>
            <a:pPr>
              <a:buFont typeface="Arial" pitchFamily="34" charset="0"/>
              <a:buChar char="•"/>
            </a:pPr>
            <a:r>
              <a:rPr lang="en-GB" baseline="0" dirty="0"/>
              <a:t> Try out any example questions they might have on their website</a:t>
            </a:r>
          </a:p>
          <a:p>
            <a:pPr>
              <a:buFont typeface="Arial" pitchFamily="34" charset="0"/>
              <a:buChar char="•"/>
            </a:pPr>
            <a:r>
              <a:rPr lang="en-GB" baseline="0" dirty="0"/>
              <a:t> Glassdoor and </a:t>
            </a:r>
            <a:r>
              <a:rPr lang="en-GB" baseline="0" dirty="0" err="1"/>
              <a:t>Wikijobs</a:t>
            </a:r>
            <a:r>
              <a:rPr lang="en-GB" baseline="0" dirty="0"/>
              <a:t> may have information about the company or companies that interest you and may have feedback from previous applicants</a:t>
            </a:r>
          </a:p>
        </p:txBody>
      </p:sp>
      <p:sp>
        <p:nvSpPr>
          <p:cNvPr id="4" name="Slide Number Placeholder 3"/>
          <p:cNvSpPr>
            <a:spLocks noGrp="1"/>
          </p:cNvSpPr>
          <p:nvPr>
            <p:ph type="sldNum" sz="quarter" idx="10"/>
          </p:nvPr>
        </p:nvSpPr>
        <p:spPr/>
        <p:txBody>
          <a:bodyPr/>
          <a:lstStyle/>
          <a:p>
            <a:fld id="{D2002815-B285-4B89-8F5F-DB5998BA3C3C}" type="slidenum">
              <a:rPr lang="en-GB" smtClean="0"/>
              <a:t>16</a:t>
            </a:fld>
            <a:endParaRPr lang="en-GB"/>
          </a:p>
        </p:txBody>
      </p:sp>
    </p:spTree>
    <p:extLst>
      <p:ext uri="{BB962C8B-B14F-4D97-AF65-F5344CB8AC3E}">
        <p14:creationId xmlns:p14="http://schemas.microsoft.com/office/powerpoint/2010/main" val="3179223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If the company or companies that interest you do use a non verbal reasoning test, try an appropriate practice test ideally one that provides the answers when you have finished to help you identify where you went wrong.  For example, the practice tests on the </a:t>
            </a:r>
            <a:r>
              <a:rPr lang="en-GB" baseline="0" dirty="0" err="1"/>
              <a:t>Assessmentday</a:t>
            </a:r>
            <a:r>
              <a:rPr lang="en-GB" baseline="0" dirty="0"/>
              <a:t> website. </a:t>
            </a:r>
          </a:p>
        </p:txBody>
      </p:sp>
      <p:sp>
        <p:nvSpPr>
          <p:cNvPr id="4" name="Slide Number Placeholder 3"/>
          <p:cNvSpPr>
            <a:spLocks noGrp="1"/>
          </p:cNvSpPr>
          <p:nvPr>
            <p:ph type="sldNum" sz="quarter" idx="10"/>
          </p:nvPr>
        </p:nvSpPr>
        <p:spPr/>
        <p:txBody>
          <a:bodyPr/>
          <a:lstStyle/>
          <a:p>
            <a:fld id="{D2002815-B285-4B89-8F5F-DB5998BA3C3C}" type="slidenum">
              <a:rPr lang="en-GB" smtClean="0"/>
              <a:t>17</a:t>
            </a:fld>
            <a:endParaRPr lang="en-GB"/>
          </a:p>
        </p:txBody>
      </p:sp>
    </p:spTree>
    <p:extLst>
      <p:ext uri="{BB962C8B-B14F-4D97-AF65-F5344CB8AC3E}">
        <p14:creationId xmlns:p14="http://schemas.microsoft.com/office/powerpoint/2010/main" val="3135503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people</a:t>
            </a:r>
            <a:r>
              <a:rPr lang="en-GB" baseline="0" dirty="0"/>
              <a:t> find non-verbal reasoning tests difficult.  Practice may help and the suggestions on the ‘Other Useful Resources’ slide include books that provide plenty of example questions with answers and explanations to help with understanding.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18</a:t>
            </a:fld>
            <a:endParaRPr lang="en-GB"/>
          </a:p>
        </p:txBody>
      </p:sp>
    </p:spTree>
    <p:extLst>
      <p:ext uri="{BB962C8B-B14F-4D97-AF65-F5344CB8AC3E}">
        <p14:creationId xmlns:p14="http://schemas.microsoft.com/office/powerpoint/2010/main" val="1623844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sites include</a:t>
            </a:r>
            <a:r>
              <a:rPr lang="en-GB" baseline="0" dirty="0"/>
              <a:t> free practice tests that provide answers and explanations.  This is particularly helpful as you can identify any areas in which you need to improve.</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20</a:t>
            </a:fld>
            <a:endParaRPr lang="en-GB"/>
          </a:p>
        </p:txBody>
      </p:sp>
    </p:spTree>
    <p:extLst>
      <p:ext uri="{BB962C8B-B14F-4D97-AF65-F5344CB8AC3E}">
        <p14:creationId xmlns:p14="http://schemas.microsoft.com/office/powerpoint/2010/main" val="4078767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get an</a:t>
            </a:r>
            <a:r>
              <a:rPr lang="en-GB" baseline="0" dirty="0"/>
              <a:t> i</a:t>
            </a:r>
            <a:r>
              <a:rPr lang="en-GB" dirty="0"/>
              <a:t>nsight</a:t>
            </a:r>
            <a:r>
              <a:rPr lang="en-GB" baseline="0" dirty="0"/>
              <a:t> into different non verbal reasoning tests, try one or two practice tests.</a:t>
            </a:r>
          </a:p>
          <a:p>
            <a:endParaRPr lang="en-GB" baseline="0" dirty="0"/>
          </a:p>
          <a:p>
            <a:r>
              <a:rPr lang="en-GB" baseline="0" dirty="0"/>
              <a:t>Tutors: this would be a good point for students to try one of these tests under test conditions.  Decide if you want them to do a paper test.  If so, print off copies of one of the free tests (and copies of the solutions).  Alternatively, if you are able to use a computer lab or instruct students to bring their own laptop or tablet/</a:t>
            </a:r>
            <a:r>
              <a:rPr lang="en-GB" baseline="0" dirty="0" err="1"/>
              <a:t>ipad</a:t>
            </a:r>
            <a:r>
              <a:rPr lang="en-GB" baseline="0" dirty="0"/>
              <a:t> they can take the test online.  </a:t>
            </a:r>
          </a:p>
          <a:p>
            <a:endParaRPr lang="en-GB" baseline="0" dirty="0"/>
          </a:p>
          <a:p>
            <a:r>
              <a:rPr lang="en-GB" baseline="0" dirty="0"/>
              <a:t>You can follow these steps: </a:t>
            </a:r>
          </a:p>
          <a:p>
            <a:endParaRPr lang="en-GB" baseline="0" dirty="0"/>
          </a:p>
          <a:p>
            <a:pPr marL="228600" indent="-228600">
              <a:buAutoNum type="arabicPeriod"/>
            </a:pPr>
            <a:r>
              <a:rPr lang="en-GB" baseline="0" dirty="0"/>
              <a:t>Stop the presentation at this point.  Before moving on to the test, ask if students need a quick break (once the test has started they should not leave the room, except in emergencies).</a:t>
            </a:r>
          </a:p>
          <a:p>
            <a:pPr marL="228600" indent="-228600">
              <a:buAutoNum type="arabicPeriod"/>
            </a:pPr>
            <a:r>
              <a:rPr lang="en-GB" baseline="0" dirty="0"/>
              <a:t>When everyone is ready, distribute the printed test or instruct students to log in using one of the links above</a:t>
            </a:r>
          </a:p>
          <a:p>
            <a:pPr marL="228600" indent="-228600">
              <a:buAutoNum type="arabicPeriod"/>
            </a:pPr>
            <a:r>
              <a:rPr lang="en-GB" baseline="0" dirty="0"/>
              <a:t>Instruct students not to turn over the front page or to start the test yet</a:t>
            </a:r>
          </a:p>
          <a:p>
            <a:pPr marL="228600" indent="-228600">
              <a:buAutoNum type="arabicPeriod"/>
            </a:pPr>
            <a:r>
              <a:rPr lang="en-GB" baseline="0" dirty="0"/>
              <a:t>Ask them to read the instructions as you read them out loud.  Display them on screen if students are completing the test online</a:t>
            </a:r>
          </a:p>
          <a:p>
            <a:pPr marL="228600" indent="-228600">
              <a:buAutoNum type="arabicPeriod"/>
            </a:pPr>
            <a:r>
              <a:rPr lang="en-GB" baseline="0" dirty="0"/>
              <a:t>Ask if they have any questions before you start</a:t>
            </a:r>
          </a:p>
          <a:p>
            <a:pPr marL="228600" indent="-228600">
              <a:buAutoNum type="arabicPeriod"/>
            </a:pPr>
            <a:r>
              <a:rPr lang="en-GB" baseline="0" dirty="0"/>
              <a:t>Instruct them to start the test</a:t>
            </a:r>
          </a:p>
          <a:p>
            <a:pPr marL="228600" indent="-228600">
              <a:buAutoNum type="arabicPeriod"/>
            </a:pPr>
            <a:r>
              <a:rPr lang="en-GB" baseline="0" dirty="0"/>
              <a:t>Set a stop watch when the test starts (also note the time in case the stopwatch fails)</a:t>
            </a:r>
          </a:p>
          <a:p>
            <a:pPr marL="228600" indent="-228600">
              <a:buAutoNum type="arabicPeriod"/>
            </a:pPr>
            <a:r>
              <a:rPr lang="en-GB" baseline="0" dirty="0"/>
              <a:t>At the end of the paper test, instruct them to stop.  The online test stops automatically</a:t>
            </a:r>
          </a:p>
          <a:p>
            <a:pPr marL="228600" indent="-228600">
              <a:buAutoNum type="arabicPeriod"/>
            </a:pPr>
            <a:r>
              <a:rPr lang="en-GB" baseline="0" dirty="0"/>
              <a:t>Give out the solutions paper and students can mark their own test.  Students completing the test online receive their result immediately but can then look at the answers to see where they have gone wrong.</a:t>
            </a:r>
          </a:p>
          <a:p>
            <a:pPr marL="228600" indent="-228600">
              <a:buAutoNum type="arabicPeriod"/>
            </a:pPr>
            <a:r>
              <a:rPr lang="en-GB" baseline="0" dirty="0"/>
              <a:t> Return to the remaining slides when you and the students are ready.</a:t>
            </a:r>
          </a:p>
        </p:txBody>
      </p:sp>
      <p:sp>
        <p:nvSpPr>
          <p:cNvPr id="4" name="Slide Number Placeholder 3"/>
          <p:cNvSpPr>
            <a:spLocks noGrp="1"/>
          </p:cNvSpPr>
          <p:nvPr>
            <p:ph type="sldNum" sz="quarter" idx="10"/>
          </p:nvPr>
        </p:nvSpPr>
        <p:spPr/>
        <p:txBody>
          <a:bodyPr/>
          <a:lstStyle/>
          <a:p>
            <a:fld id="{D2002815-B285-4B89-8F5F-DB5998BA3C3C}" type="slidenum">
              <a:rPr lang="en-GB" smtClean="0"/>
              <a:t>21</a:t>
            </a:fld>
            <a:endParaRPr lang="en-GB"/>
          </a:p>
        </p:txBody>
      </p:sp>
    </p:spTree>
    <p:extLst>
      <p:ext uri="{BB962C8B-B14F-4D97-AF65-F5344CB8AC3E}">
        <p14:creationId xmlns:p14="http://schemas.microsoft.com/office/powerpoint/2010/main" val="3717917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well known companies</a:t>
            </a:r>
            <a:r>
              <a:rPr lang="en-GB" baseline="0" dirty="0"/>
              <a:t> produce tests to be used in recruitment.  They publish example questions and in some cases, practice tests too.  Many of these sites will require you to register, with basic personal details, and create a password in order to take their practice test.  Some may offer the opportunity to take a new test as part of a trial.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22</a:t>
            </a:fld>
            <a:endParaRPr lang="en-GB"/>
          </a:p>
        </p:txBody>
      </p:sp>
    </p:spTree>
    <p:extLst>
      <p:ext uri="{BB962C8B-B14F-4D97-AF65-F5344CB8AC3E}">
        <p14:creationId xmlns:p14="http://schemas.microsoft.com/office/powerpoint/2010/main" val="2018732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looking</a:t>
            </a:r>
            <a:r>
              <a:rPr lang="en-GB" baseline="0" dirty="0"/>
              <a:t> at resources, including books, ensure that they are at the correct level e.g. Graduate, Professional or Advanced or that at least some of the questions are at this level.</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24</a:t>
            </a:fld>
            <a:endParaRPr lang="en-GB"/>
          </a:p>
        </p:txBody>
      </p:sp>
    </p:spTree>
    <p:extLst>
      <p:ext uri="{BB962C8B-B14F-4D97-AF65-F5344CB8AC3E}">
        <p14:creationId xmlns:p14="http://schemas.microsoft.com/office/powerpoint/2010/main" val="282795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a:t>
            </a:r>
            <a:r>
              <a:rPr lang="en-GB" baseline="0" dirty="0"/>
              <a:t> of applying for a job varies between employers.  For some, submission of a CV and cover letter may be followed by an interview and hopefully, the offer of a job.  For other, often larger organisations, there may be several stages to the process.  At each stage, applicants may be rejected.  </a:t>
            </a:r>
          </a:p>
          <a:p>
            <a:endParaRPr lang="en-GB" baseline="0" dirty="0"/>
          </a:p>
          <a:p>
            <a:r>
              <a:rPr lang="en-GB" baseline="0" dirty="0"/>
              <a:t>The stage at which the majority of applicants fail is often at the beginning with the submission of a CV or online application form.  Common reasons for not passing the initial application stage include:</a:t>
            </a:r>
          </a:p>
          <a:p>
            <a:pPr>
              <a:buFont typeface="Arial" pitchFamily="34" charset="0"/>
              <a:buChar char="•"/>
            </a:pPr>
            <a:r>
              <a:rPr lang="en-GB" baseline="0" dirty="0"/>
              <a:t> Not meeting the eligibility criteria e.g. Minimum qualifications requirement </a:t>
            </a:r>
          </a:p>
          <a:p>
            <a:pPr>
              <a:buFont typeface="Arial" pitchFamily="34" charset="0"/>
              <a:buChar char="•"/>
            </a:pPr>
            <a:r>
              <a:rPr lang="en-GB" baseline="0" dirty="0"/>
              <a:t> Making errors e.g. Spelling and grammar mistakes </a:t>
            </a:r>
          </a:p>
          <a:p>
            <a:pPr>
              <a:buFont typeface="Arial" pitchFamily="34" charset="0"/>
              <a:buChar char="•"/>
            </a:pPr>
            <a:endParaRPr lang="en-GB" baseline="0" dirty="0"/>
          </a:p>
          <a:p>
            <a:pPr>
              <a:buFont typeface="Arial" pitchFamily="34" charset="0"/>
              <a:buNone/>
            </a:pPr>
            <a:r>
              <a:rPr lang="en-GB" baseline="0" dirty="0"/>
              <a:t>Tests are not used by all employers but are quite commonly used by larger organisations. They can be used at any stage of the recruitment process but are often the next stage after initial application.  Tests are taken online so, to avoid fraud many employers will re-test at a later stage e.g. At assessment centre.</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a:t>
            </a:fld>
            <a:endParaRPr lang="en-GB"/>
          </a:p>
        </p:txBody>
      </p:sp>
    </p:spTree>
    <p:extLst>
      <p:ext uri="{BB962C8B-B14F-4D97-AF65-F5344CB8AC3E}">
        <p14:creationId xmlns:p14="http://schemas.microsoft.com/office/powerpoint/2010/main" val="372891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many</a:t>
            </a:r>
            <a:r>
              <a:rPr lang="en-GB" baseline="0" dirty="0"/>
              <a:t> different types of ability tests designed to assess different skills.  Some are skills required in many jobs e.g. numerical and verbal reasoning.  Others are specific to particular types of jobs e.g. in technology.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3</a:t>
            </a:fld>
            <a:endParaRPr lang="en-GB"/>
          </a:p>
        </p:txBody>
      </p:sp>
    </p:spTree>
    <p:extLst>
      <p:ext uri="{BB962C8B-B14F-4D97-AF65-F5344CB8AC3E}">
        <p14:creationId xmlns:p14="http://schemas.microsoft.com/office/powerpoint/2010/main" val="419027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of the larger organisations in the UK</a:t>
            </a:r>
            <a:r>
              <a:rPr lang="en-GB" baseline="0" dirty="0"/>
              <a:t> are introducing new ways to assess applicants online including games and videos e.g. Barclays.  Some incorporate elements of tests e.g. Situations that require decisions and interpretation of data.  Look at the graduate recruitment pages of the Barclays website.</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4</a:t>
            </a:fld>
            <a:endParaRPr lang="en-GB"/>
          </a:p>
        </p:txBody>
      </p:sp>
    </p:spTree>
    <p:extLst>
      <p:ext uri="{BB962C8B-B14F-4D97-AF65-F5344CB8AC3E}">
        <p14:creationId xmlns:p14="http://schemas.microsoft.com/office/powerpoint/2010/main" val="382116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Ability test</a:t>
            </a:r>
            <a:r>
              <a:rPr lang="en-GB" baseline="0" dirty="0"/>
              <a:t>s are sometimes also called ‘aptitude’ tests.  They are designed to assess an applicant’s level of ability in a specific skill.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5</a:t>
            </a:fld>
            <a:endParaRPr lang="en-GB"/>
          </a:p>
        </p:txBody>
      </p:sp>
    </p:spTree>
    <p:extLst>
      <p:ext uri="{BB962C8B-B14F-4D97-AF65-F5344CB8AC3E}">
        <p14:creationId xmlns:p14="http://schemas.microsoft.com/office/powerpoint/2010/main" val="253604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Non verbal reasoning</a:t>
            </a:r>
            <a:r>
              <a:rPr lang="en-GB" baseline="0" dirty="0"/>
              <a:t> tests use visuals in the test questions e.g. shapes.  They often require the applicant to recognise a pattern in a series of configurations of shapes.  Using logic, the applicant usually has to identify the missing shape or next stage in a sequence of shapes by choosing from a selection of possible answers.</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7</a:t>
            </a:fld>
            <a:endParaRPr lang="en-GB"/>
          </a:p>
        </p:txBody>
      </p:sp>
    </p:spTree>
    <p:extLst>
      <p:ext uri="{BB962C8B-B14F-4D97-AF65-F5344CB8AC3E}">
        <p14:creationId xmlns:p14="http://schemas.microsoft.com/office/powerpoint/2010/main" val="3796549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8</a:t>
            </a:fld>
            <a:endParaRPr lang="en-GB"/>
          </a:p>
        </p:txBody>
      </p:sp>
    </p:spTree>
    <p:extLst>
      <p:ext uri="{BB962C8B-B14F-4D97-AF65-F5344CB8AC3E}">
        <p14:creationId xmlns:p14="http://schemas.microsoft.com/office/powerpoint/2010/main" val="254487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9</a:t>
            </a:fld>
            <a:endParaRPr lang="en-GB"/>
          </a:p>
        </p:txBody>
      </p:sp>
    </p:spTree>
    <p:extLst>
      <p:ext uri="{BB962C8B-B14F-4D97-AF65-F5344CB8AC3E}">
        <p14:creationId xmlns:p14="http://schemas.microsoft.com/office/powerpoint/2010/main" val="231264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2002815-B285-4B89-8F5F-DB5998BA3C3C}" type="slidenum">
              <a:rPr lang="en-GB" smtClean="0"/>
              <a:t>14</a:t>
            </a:fld>
            <a:endParaRPr lang="en-GB"/>
          </a:p>
        </p:txBody>
      </p:sp>
    </p:spTree>
    <p:extLst>
      <p:ext uri="{BB962C8B-B14F-4D97-AF65-F5344CB8AC3E}">
        <p14:creationId xmlns:p14="http://schemas.microsoft.com/office/powerpoint/2010/main" val="368118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assessmentday.co.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defRPr>
                <a:solidFill>
                  <a:schemeClr val="tx2">
                    <a:lumMod val="75000"/>
                  </a:schemeClr>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9C47F2-E2D6-475F-8537-B6E42F5E336F}"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100954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9C47F2-E2D6-475F-8537-B6E42F5E336F}" type="datetimeFigureOut">
              <a:rPr lang="en-GB" smtClean="0"/>
              <a:t>09/08/2018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8471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9C47F2-E2D6-475F-8537-B6E42F5E336F}"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238422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9C47F2-E2D6-475F-8537-B6E42F5E336F}"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155514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36000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800">
                <a:solidFill>
                  <a:schemeClr val="tx2">
                    <a:lumMod val="75000"/>
                  </a:schemeClr>
                </a:solidFill>
              </a:defRPr>
            </a:lvl1pPr>
            <a:lvl2pPr>
              <a:defRPr sz="2400">
                <a:solidFill>
                  <a:schemeClr val="tx2">
                    <a:lumMod val="75000"/>
                  </a:schemeClr>
                </a:solidFill>
              </a:defRPr>
            </a:lvl2pPr>
            <a:lvl3pPr>
              <a:defRPr sz="2200">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729C47F2-E2D6-475F-8537-B6E42F5E336F}" type="datetimeFigureOut">
              <a:rPr lang="en-GB" smtClean="0"/>
              <a:t>09/08/2018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52EC8D-8CCD-4EBC-9023-4E00D52B410A}" type="slidenum">
              <a:rPr lang="en-GB" smtClean="0"/>
              <a:t>‹#›</a:t>
            </a:fld>
            <a:endParaRPr lang="en-GB" dirty="0"/>
          </a:p>
        </p:txBody>
      </p:sp>
    </p:spTree>
    <p:extLst>
      <p:ext uri="{BB962C8B-B14F-4D97-AF65-F5344CB8AC3E}">
        <p14:creationId xmlns:p14="http://schemas.microsoft.com/office/powerpoint/2010/main" val="403917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9C47F2-E2D6-475F-8537-B6E42F5E336F}"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52841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9C47F2-E2D6-475F-8537-B6E42F5E336F}" type="datetimeFigureOut">
              <a:rPr lang="en-GB" smtClean="0"/>
              <a:t>09/08/2018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359150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5079470"/>
            <a:ext cx="8229600" cy="10927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endParaRPr lang="en-GB" dirty="0"/>
          </a:p>
        </p:txBody>
      </p:sp>
      <p:sp>
        <p:nvSpPr>
          <p:cNvPr id="4" name="Content Placeholder 3"/>
          <p:cNvSpPr>
            <a:spLocks noGrp="1"/>
          </p:cNvSpPr>
          <p:nvPr>
            <p:ph sz="half" idx="2"/>
          </p:nvPr>
        </p:nvSpPr>
        <p:spPr>
          <a:xfrm>
            <a:off x="457200" y="1600200"/>
            <a:ext cx="822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3" hasCustomPrompt="1"/>
          </p:nvPr>
        </p:nvSpPr>
        <p:spPr>
          <a:xfrm>
            <a:off x="6629400" y="6248400"/>
            <a:ext cx="2590800" cy="184150"/>
          </a:xfrm>
        </p:spPr>
        <p:txBody>
          <a:bodyPr>
            <a:noAutofit/>
          </a:bodyPr>
          <a:lstStyle>
            <a:lvl1pPr marL="0" indent="0">
              <a:buNone/>
              <a:defRPr sz="1200"/>
            </a:lvl1pPr>
          </a:lstStyle>
          <a:p>
            <a:pPr lvl="0"/>
            <a:r>
              <a:rPr lang="en-GB" sz="1300" i="1" dirty="0">
                <a:solidFill>
                  <a:schemeClr val="tx2">
                    <a:lumMod val="75000"/>
                  </a:schemeClr>
                </a:solidFill>
              </a:rPr>
              <a:t>Source: </a:t>
            </a:r>
            <a:r>
              <a:rPr lang="en-GB" sz="1300" i="1" dirty="0">
                <a:solidFill>
                  <a:schemeClr val="tx2">
                    <a:lumMod val="75000"/>
                  </a:schemeClr>
                </a:solidFill>
                <a:hlinkClick r:id="rId2"/>
              </a:rPr>
              <a:t>www.assessmentday.co.uk</a:t>
            </a:r>
            <a:endParaRPr lang="en-GB" dirty="0"/>
          </a:p>
        </p:txBody>
      </p:sp>
      <p:sp>
        <p:nvSpPr>
          <p:cNvPr id="10" name="Date Placeholder 9"/>
          <p:cNvSpPr>
            <a:spLocks noGrp="1"/>
          </p:cNvSpPr>
          <p:nvPr>
            <p:ph type="dt" sz="half" idx="14"/>
          </p:nvPr>
        </p:nvSpPr>
        <p:spPr/>
        <p:txBody>
          <a:bodyPr/>
          <a:lstStyle/>
          <a:p>
            <a:fld id="{729C47F2-E2D6-475F-8537-B6E42F5E336F}" type="datetimeFigureOut">
              <a:rPr lang="en-GB" smtClean="0"/>
              <a:t>09/08/2018</a:t>
            </a:fld>
            <a:endParaRPr lang="en-GB"/>
          </a:p>
        </p:txBody>
      </p:sp>
      <p:sp>
        <p:nvSpPr>
          <p:cNvPr id="11" name="Footer Placeholder 10"/>
          <p:cNvSpPr>
            <a:spLocks noGrp="1"/>
          </p:cNvSpPr>
          <p:nvPr>
            <p:ph type="ftr" sz="quarter" idx="15"/>
          </p:nvPr>
        </p:nvSpPr>
        <p:spPr/>
        <p:txBody>
          <a:bodyPr/>
          <a:lstStyle/>
          <a:p>
            <a:endParaRPr lang="en-GB"/>
          </a:p>
        </p:txBody>
      </p:sp>
      <p:sp>
        <p:nvSpPr>
          <p:cNvPr id="12" name="Slide Number Placeholder 11"/>
          <p:cNvSpPr>
            <a:spLocks noGrp="1"/>
          </p:cNvSpPr>
          <p:nvPr>
            <p:ph type="sldNum" sz="quarter" idx="16"/>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167095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9C47F2-E2D6-475F-8537-B6E42F5E336F}" type="datetimeFigureOut">
              <a:rPr lang="en-GB" smtClean="0"/>
              <a:t>09/08/2018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388669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9C47F2-E2D6-475F-8537-B6E42F5E336F}" type="datetimeFigureOut">
              <a:rPr lang="en-GB" smtClean="0"/>
              <a:t>09/08/2018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332470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C47F2-E2D6-475F-8537-B6E42F5E336F}" type="datetimeFigureOut">
              <a:rPr lang="en-GB" smtClean="0"/>
              <a:t>09/08/2018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5520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9C47F2-E2D6-475F-8537-B6E42F5E336F}" type="datetimeFigureOut">
              <a:rPr lang="en-GB" smtClean="0"/>
              <a:t>09/08/2018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228950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81000"/>
            <a:ext cx="9144000" cy="989013"/>
          </a:xfrm>
          <a:prstGeom prst="rect">
            <a:avLst/>
          </a:prstGeom>
          <a:solidFill>
            <a:schemeClr val="tx2">
              <a:lumMod val="75000"/>
            </a:schemeClr>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C47F2-E2D6-475F-8537-B6E42F5E336F}" type="datetimeFigureOut">
              <a:rPr lang="en-GB" smtClean="0"/>
              <a:t>09/08/2018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2EC8D-8CCD-4EBC-9023-4E00D52B410A}" type="slidenum">
              <a:rPr lang="en-GB" smtClean="0"/>
              <a:t>‹#›</a:t>
            </a:fld>
            <a:endParaRPr lang="en-GB"/>
          </a:p>
        </p:txBody>
      </p:sp>
      <p:sp>
        <p:nvSpPr>
          <p:cNvPr id="7" name="TextBox 6">
            <a:extLst>
              <a:ext uri="{FF2B5EF4-FFF2-40B4-BE49-F238E27FC236}">
                <a16:creationId xmlns:a16="http://schemas.microsoft.com/office/drawing/2014/main" id="{73222D03-BC80-4445-AC61-B1147E856F13}"/>
              </a:ext>
            </a:extLst>
          </p:cNvPr>
          <p:cNvSpPr txBox="1"/>
          <p:nvPr userDrawn="1"/>
        </p:nvSpPr>
        <p:spPr>
          <a:xfrm>
            <a:off x="0" y="6477000"/>
            <a:ext cx="9144000" cy="400110"/>
          </a:xfrm>
          <a:prstGeom prst="rect">
            <a:avLst/>
          </a:prstGeom>
          <a:solidFill>
            <a:schemeClr val="tx2">
              <a:lumMod val="75000"/>
            </a:schemeClr>
          </a:solidFill>
        </p:spPr>
        <p:txBody>
          <a:bodyPr wrap="square" rtlCol="0">
            <a:spAutoFit/>
          </a:bodyPr>
          <a:lstStyle/>
          <a:p>
            <a:r>
              <a:rPr lang="en-GB" sz="2000" dirty="0">
                <a:solidFill>
                  <a:schemeClr val="bg1"/>
                </a:solidFill>
              </a:rPr>
              <a:t> </a:t>
            </a:r>
            <a:r>
              <a:rPr lang="en-GB" sz="2000" b="1" dirty="0">
                <a:solidFill>
                  <a:schemeClr val="bg1"/>
                </a:solidFill>
              </a:rPr>
              <a:t>www.sigma-network.ac.uk                                             	</a:t>
            </a:r>
            <a:r>
              <a:rPr lang="en-GB" sz="2000" b="1" baseline="0" dirty="0">
                <a:solidFill>
                  <a:schemeClr val="bg1"/>
                </a:solidFill>
              </a:rPr>
              <a:t>                   </a:t>
            </a:r>
            <a:r>
              <a:rPr lang="en-GB" sz="2000" b="1" dirty="0">
                <a:solidFill>
                  <a:schemeClr val="bg1"/>
                </a:solidFill>
              </a:rPr>
              <a:t>Non-Verbal Reasoning</a:t>
            </a:r>
          </a:p>
        </p:txBody>
      </p:sp>
    </p:spTree>
    <p:extLst>
      <p:ext uri="{BB962C8B-B14F-4D97-AF65-F5344CB8AC3E}">
        <p14:creationId xmlns:p14="http://schemas.microsoft.com/office/powerpoint/2010/main" val="105947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marL="360000" algn="l" defTabSz="914400" rtl="0" eaLnBrk="1" latinLnBrk="0" hangingPunct="1">
        <a:spcBef>
          <a:spcPct val="0"/>
        </a:spcBef>
        <a:buNone/>
        <a:defRPr sz="36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mathcentre.ac.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www.assessmentday.co.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graduatesfirst.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ssessmentday.co.uk/inductive_reasoning.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ssessmentday.co.uk/" TargetMode="External"/><Relationship Id="rId5" Type="http://schemas.openxmlformats.org/officeDocument/2006/relationships/hyperlink" Target="https://www.assessmentday.co.uk/aptitudetests_diagrammatic.htm" TargetMode="External"/><Relationship Id="rId4" Type="http://schemas.openxmlformats.org/officeDocument/2006/relationships/hyperlink" Target="https://www.assessmentday.co.uk/aptitudetests_logical.ht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practice.cappassessments.com/" TargetMode="External"/><Relationship Id="rId3" Type="http://schemas.openxmlformats.org/officeDocument/2006/relationships/hyperlink" Target="https://www.cebglobal.com/shldirect/en/practice-tests" TargetMode="External"/><Relationship Id="rId7" Type="http://schemas.openxmlformats.org/officeDocument/2006/relationships/hyperlink" Target="https://www.trytalentq.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savilleassessment.com/PracticeTests" TargetMode="External"/><Relationship Id="rId5" Type="http://schemas.openxmlformats.org/officeDocument/2006/relationships/hyperlink" Target="https://www.talentlens.co.uk/practice-aptitude" TargetMode="External"/><Relationship Id="rId4" Type="http://schemas.openxmlformats.org/officeDocument/2006/relationships/hyperlink" Target="https://practicetests.cubik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futurelearn.com/courses/logical-and-critical-thinki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assessmentday.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7B26-06D0-4AB1-9BC0-3BA623FDF638}"/>
              </a:ext>
            </a:extLst>
          </p:cNvPr>
          <p:cNvSpPr>
            <a:spLocks noGrp="1"/>
          </p:cNvSpPr>
          <p:nvPr>
            <p:ph type="ctrTitle"/>
          </p:nvPr>
        </p:nvSpPr>
        <p:spPr>
          <a:xfrm>
            <a:off x="248412" y="2133600"/>
            <a:ext cx="7523988" cy="2746375"/>
          </a:xfrm>
        </p:spPr>
        <p:txBody>
          <a:bodyPr>
            <a:normAutofit fontScale="90000"/>
          </a:bodyPr>
          <a:lstStyle/>
          <a:p>
            <a:pPr algn="l"/>
            <a:r>
              <a:rPr lang="en-GB" sz="7300" dirty="0">
                <a:solidFill>
                  <a:schemeClr val="tx2">
                    <a:lumMod val="75000"/>
                  </a:schemeClr>
                </a:solidFill>
                <a:latin typeface="+mn-lt"/>
              </a:rPr>
              <a:t>Non-Verbal Reasoning Tests</a:t>
            </a:r>
            <a:br>
              <a:rPr lang="en-GB" dirty="0">
                <a:solidFill>
                  <a:schemeClr val="tx2">
                    <a:lumMod val="75000"/>
                  </a:schemeClr>
                </a:solidFill>
              </a:rPr>
            </a:br>
            <a:endParaRPr lang="en-GB" dirty="0"/>
          </a:p>
        </p:txBody>
      </p:sp>
      <p:sp>
        <p:nvSpPr>
          <p:cNvPr id="24" name="TextBox 23">
            <a:extLst>
              <a:ext uri="{FF2B5EF4-FFF2-40B4-BE49-F238E27FC236}">
                <a16:creationId xmlns:a16="http://schemas.microsoft.com/office/drawing/2014/main" id="{0182C676-FA58-45FC-91DA-C84FB678D5A2}"/>
              </a:ext>
            </a:extLst>
          </p:cNvPr>
          <p:cNvSpPr txBox="1"/>
          <p:nvPr/>
        </p:nvSpPr>
        <p:spPr>
          <a:xfrm>
            <a:off x="248412" y="5677788"/>
            <a:ext cx="7523988" cy="461665"/>
          </a:xfrm>
          <a:prstGeom prst="rect">
            <a:avLst/>
          </a:prstGeom>
          <a:noFill/>
        </p:spPr>
        <p:txBody>
          <a:bodyPr wrap="square" rtlCol="0">
            <a:spAutoFit/>
          </a:bodyPr>
          <a:lstStyle/>
          <a:p>
            <a:pPr algn="l"/>
            <a:r>
              <a:rPr lang="en-GB" sz="1200" dirty="0"/>
              <a:t>© Laura Hooke, Loughborough University of London. Reviewer: Dr Kinga </a:t>
            </a:r>
            <a:r>
              <a:rPr lang="en-GB" sz="1200" dirty="0" err="1"/>
              <a:t>Zaczek</a:t>
            </a:r>
            <a:r>
              <a:rPr lang="en-GB" sz="1200" dirty="0"/>
              <a:t>, Royal Holloway, University of London</a:t>
            </a:r>
          </a:p>
          <a:p>
            <a:r>
              <a:rPr lang="en-GB" sz="1200" dirty="0"/>
              <a:t>All </a:t>
            </a:r>
            <a:r>
              <a:rPr lang="en-GB" sz="1200" dirty="0" err="1"/>
              <a:t>mccp</a:t>
            </a:r>
            <a:r>
              <a:rPr lang="en-GB" sz="1200" dirty="0"/>
              <a:t> resources are released under a creative commons licence, </a:t>
            </a:r>
            <a:r>
              <a:rPr lang="en-GB" sz="1200" dirty="0">
                <a:hlinkClick r:id="rId4"/>
              </a:rPr>
              <a:t>www.mathcentre.ac.uk</a:t>
            </a:r>
            <a:endParaRPr lang="en-GB" sz="1200" dirty="0"/>
          </a:p>
        </p:txBody>
      </p:sp>
      <p:pic>
        <p:nvPicPr>
          <p:cNvPr id="23" name="Picture 22" descr="Creative Commons BY NC SA logo" title="Copyright information">
            <a:extLst>
              <a:ext uri="{FF2B5EF4-FFF2-40B4-BE49-F238E27FC236}">
                <a16:creationId xmlns:a16="http://schemas.microsoft.com/office/drawing/2014/main" id="{B9C1215F-061A-4137-B967-6912AD7241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37997" y="5739343"/>
            <a:ext cx="1144144" cy="400110"/>
          </a:xfrm>
          <a:prstGeom prst="rect">
            <a:avLst/>
          </a:prstGeom>
        </p:spPr>
      </p:pic>
      <p:sp>
        <p:nvSpPr>
          <p:cNvPr id="7" name="TextBox 6">
            <a:extLst>
              <a:ext uri="{FF2B5EF4-FFF2-40B4-BE49-F238E27FC236}">
                <a16:creationId xmlns:a16="http://schemas.microsoft.com/office/drawing/2014/main" id="{F34BAF14-1001-4DF7-AC3B-45B105B48172}"/>
              </a:ext>
            </a:extLst>
          </p:cNvPr>
          <p:cNvSpPr txBox="1"/>
          <p:nvPr/>
        </p:nvSpPr>
        <p:spPr>
          <a:xfrm>
            <a:off x="0" y="6477000"/>
            <a:ext cx="9144000" cy="400110"/>
          </a:xfrm>
          <a:prstGeom prst="rect">
            <a:avLst/>
          </a:prstGeom>
          <a:solidFill>
            <a:schemeClr val="tx2">
              <a:lumMod val="75000"/>
            </a:schemeClr>
          </a:solidFill>
        </p:spPr>
        <p:txBody>
          <a:bodyPr wrap="square" rtlCol="0">
            <a:spAutoFit/>
          </a:bodyPr>
          <a:lstStyle/>
          <a:p>
            <a:r>
              <a:rPr lang="en-GB" sz="2000" dirty="0">
                <a:solidFill>
                  <a:schemeClr val="bg1"/>
                </a:solidFill>
              </a:rPr>
              <a:t> </a:t>
            </a:r>
            <a:r>
              <a:rPr lang="en-GB" sz="2000" b="1" dirty="0">
                <a:solidFill>
                  <a:schemeClr val="bg1"/>
                </a:solidFill>
              </a:rPr>
              <a:t>www.sigma-network.ac.uk                                            	                   Non-Verbal Reasoning</a:t>
            </a:r>
          </a:p>
        </p:txBody>
      </p:sp>
      <p:pic>
        <p:nvPicPr>
          <p:cNvPr id="11" name="Picture 10" descr="mathcentre community project logo" title="Logo">
            <a:extLst>
              <a:ext uri="{FF2B5EF4-FFF2-40B4-BE49-F238E27FC236}">
                <a16:creationId xmlns:a16="http://schemas.microsoft.com/office/drawing/2014/main" id="{4D895CCA-7A0E-4A08-BC07-E54290A58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2133600"/>
          </a:xfrm>
          <a:prstGeom prst="rect">
            <a:avLst/>
          </a:prstGeom>
        </p:spPr>
      </p:pic>
      <p:pic>
        <p:nvPicPr>
          <p:cNvPr id="31" name="Picture 30" descr="Logo: sigma Network for excellence in mathematics &amp; statistics support">
            <a:extLst>
              <a:ext uri="{FF2B5EF4-FFF2-40B4-BE49-F238E27FC236}">
                <a16:creationId xmlns:a16="http://schemas.microsoft.com/office/drawing/2014/main" id="{F86FAB0C-30DC-482D-B703-F1041554F2E5}"/>
              </a:ext>
            </a:extLst>
          </p:cNvPr>
          <p:cNvPicPr>
            <a:picLocks noChangeAspect="1"/>
          </p:cNvPicPr>
          <p:nvPr/>
        </p:nvPicPr>
        <p:blipFill>
          <a:blip r:embed="rId7"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832118" y="0"/>
            <a:ext cx="3311882" cy="128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64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Diagrammatic Reasoning - ANSWER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4800" y="1600200"/>
            <a:ext cx="5712581" cy="4193664"/>
          </a:xfrm>
        </p:spPr>
      </p:pic>
      <p:sp>
        <p:nvSpPr>
          <p:cNvPr id="7" name="Rectangle 6"/>
          <p:cNvSpPr/>
          <p:nvPr/>
        </p:nvSpPr>
        <p:spPr>
          <a:xfrm>
            <a:off x="6058399" y="1524000"/>
            <a:ext cx="2933202" cy="1569660"/>
          </a:xfrm>
          <a:prstGeom prst="rect">
            <a:avLst/>
          </a:prstGeom>
        </p:spPr>
        <p:txBody>
          <a:bodyPr wrap="square">
            <a:spAutoFit/>
          </a:bodyPr>
          <a:lstStyle/>
          <a:p>
            <a:r>
              <a:rPr lang="en-NZ" sz="2400" dirty="0">
                <a:solidFill>
                  <a:schemeClr val="tx2">
                    <a:lumMod val="75000"/>
                  </a:schemeClr>
                </a:solidFill>
              </a:rPr>
              <a:t>Set A: Each box contains exactly one shaded star and two stars behind the lines.</a:t>
            </a:r>
            <a:endParaRPr lang="en-GB" sz="2400" dirty="0">
              <a:solidFill>
                <a:schemeClr val="tx2">
                  <a:lumMod val="75000"/>
                </a:schemeClr>
              </a:solidFill>
            </a:endParaRPr>
          </a:p>
        </p:txBody>
      </p:sp>
      <p:sp>
        <p:nvSpPr>
          <p:cNvPr id="8" name="Rectangle 7"/>
          <p:cNvSpPr/>
          <p:nvPr/>
        </p:nvSpPr>
        <p:spPr>
          <a:xfrm>
            <a:off x="6058399" y="3246060"/>
            <a:ext cx="2947313" cy="1569660"/>
          </a:xfrm>
          <a:prstGeom prst="rect">
            <a:avLst/>
          </a:prstGeom>
        </p:spPr>
        <p:txBody>
          <a:bodyPr wrap="square">
            <a:spAutoFit/>
          </a:bodyPr>
          <a:lstStyle/>
          <a:p>
            <a:r>
              <a:rPr lang="en-NZ" sz="2400" dirty="0">
                <a:solidFill>
                  <a:schemeClr val="tx2">
                    <a:lumMod val="75000"/>
                  </a:schemeClr>
                </a:solidFill>
              </a:rPr>
              <a:t>Set B: Each box contains exactly one shaded star and one star behind the lines.</a:t>
            </a:r>
            <a:endParaRPr lang="en-GB" sz="2400" dirty="0">
              <a:solidFill>
                <a:schemeClr val="tx2">
                  <a:lumMod val="75000"/>
                </a:schemeClr>
              </a:solidFill>
            </a:endParaRPr>
          </a:p>
        </p:txBody>
      </p:sp>
      <p:sp>
        <p:nvSpPr>
          <p:cNvPr id="9" name="Rectangle 8"/>
          <p:cNvSpPr/>
          <p:nvPr/>
        </p:nvSpPr>
        <p:spPr>
          <a:xfrm>
            <a:off x="2174066" y="4876800"/>
            <a:ext cx="5217334" cy="830997"/>
          </a:xfrm>
          <a:prstGeom prst="rect">
            <a:avLst/>
          </a:prstGeom>
        </p:spPr>
        <p:txBody>
          <a:bodyPr wrap="square">
            <a:spAutoFit/>
          </a:bodyPr>
          <a:lstStyle/>
          <a:p>
            <a:r>
              <a:rPr lang="en-NZ" sz="2400" dirty="0">
                <a:solidFill>
                  <a:schemeClr val="tx2">
                    <a:lumMod val="75000"/>
                  </a:schemeClr>
                </a:solidFill>
              </a:rPr>
              <a:t>Figure:  The Figure contains one shaded star and one star behind the lines.</a:t>
            </a:r>
            <a:endParaRPr lang="en-GB" sz="2400" dirty="0">
              <a:solidFill>
                <a:schemeClr val="tx2">
                  <a:lumMod val="75000"/>
                </a:schemeClr>
              </a:solidFill>
            </a:endParaRPr>
          </a:p>
        </p:txBody>
      </p:sp>
      <p:sp>
        <p:nvSpPr>
          <p:cNvPr id="3" name="Content Placeholder 2"/>
          <p:cNvSpPr>
            <a:spLocks noGrp="1"/>
          </p:cNvSpPr>
          <p:nvPr>
            <p:ph sz="half" idx="1"/>
          </p:nvPr>
        </p:nvSpPr>
        <p:spPr>
          <a:xfrm>
            <a:off x="228600" y="5943600"/>
            <a:ext cx="8229600" cy="488950"/>
          </a:xfrm>
        </p:spPr>
        <p:txBody>
          <a:bodyPr>
            <a:normAutofit/>
          </a:bodyPr>
          <a:lstStyle/>
          <a:p>
            <a:pPr marL="0" indent="0">
              <a:spcAft>
                <a:spcPts val="600"/>
              </a:spcAft>
              <a:buNone/>
            </a:pPr>
            <a:r>
              <a:rPr lang="en-GB" sz="2400" b="1" u="sng" dirty="0">
                <a:solidFill>
                  <a:schemeClr val="tx2">
                    <a:lumMod val="75000"/>
                  </a:schemeClr>
                </a:solidFill>
              </a:rPr>
              <a:t>Answer:</a:t>
            </a:r>
            <a:r>
              <a:rPr lang="en-GB" sz="2400" b="1" dirty="0">
                <a:solidFill>
                  <a:schemeClr val="tx2">
                    <a:lumMod val="75000"/>
                  </a:schemeClr>
                </a:solidFill>
              </a:rPr>
              <a:t>  </a:t>
            </a:r>
            <a:r>
              <a:rPr lang="en-GB" sz="2400" dirty="0">
                <a:solidFill>
                  <a:schemeClr val="tx2">
                    <a:lumMod val="75000"/>
                  </a:schemeClr>
                </a:solidFill>
              </a:rPr>
              <a:t>The Figure belongs to </a:t>
            </a:r>
            <a:r>
              <a:rPr lang="en-GB" sz="2400" dirty="0">
                <a:solidFill>
                  <a:srgbClr val="00B050"/>
                </a:solidFill>
              </a:rPr>
              <a:t>set B</a:t>
            </a:r>
            <a:r>
              <a:rPr lang="en-GB" sz="2400" dirty="0">
                <a:solidFill>
                  <a:schemeClr val="tx2">
                    <a:lumMod val="75000"/>
                  </a:schemeClr>
                </a:solidFill>
              </a:rPr>
              <a:t>.</a:t>
            </a:r>
          </a:p>
        </p:txBody>
      </p:sp>
      <p:sp>
        <p:nvSpPr>
          <p:cNvPr id="5" name="Text Placeholder 4"/>
          <p:cNvSpPr>
            <a:spLocks noGrp="1"/>
          </p:cNvSpPr>
          <p:nvPr>
            <p:ph type="body" sz="quarter" idx="13"/>
          </p:nvPr>
        </p:nvSpPr>
        <p:spPr>
          <a:xfrm>
            <a:off x="6705600" y="6248400"/>
            <a:ext cx="2376312" cy="18415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endParaRPr lang="en-GB" dirty="0"/>
          </a:p>
        </p:txBody>
      </p:sp>
    </p:spTree>
    <p:extLst>
      <p:ext uri="{BB962C8B-B14F-4D97-AF65-F5344CB8AC3E}">
        <p14:creationId xmlns:p14="http://schemas.microsoft.com/office/powerpoint/2010/main" val="30893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Inductive Reasoning Example Question</a:t>
            </a:r>
          </a:p>
        </p:txBody>
      </p:sp>
      <p:pic>
        <p:nvPicPr>
          <p:cNvPr id="8" name="Content Placeholder 7"/>
          <p:cNvPicPr>
            <a:picLocks noGrp="1" noChangeAspect="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37152" y="1600200"/>
            <a:ext cx="5869697" cy="3352800"/>
          </a:xfrm>
        </p:spPr>
      </p:pic>
      <p:sp>
        <p:nvSpPr>
          <p:cNvPr id="3" name="Content Placeholder 2"/>
          <p:cNvSpPr>
            <a:spLocks noGrp="1"/>
          </p:cNvSpPr>
          <p:nvPr>
            <p:ph sz="half" idx="1"/>
          </p:nvPr>
        </p:nvSpPr>
        <p:spPr>
          <a:xfrm>
            <a:off x="457200" y="5410200"/>
            <a:ext cx="8229600" cy="609600"/>
          </a:xfrm>
        </p:spPr>
        <p:txBody>
          <a:bodyPr/>
          <a:lstStyle/>
          <a:p>
            <a:pPr marL="0" indent="0">
              <a:buNone/>
            </a:pPr>
            <a:r>
              <a:rPr lang="en-GB" dirty="0">
                <a:solidFill>
                  <a:schemeClr val="tx2">
                    <a:lumMod val="75000"/>
                  </a:schemeClr>
                </a:solidFill>
              </a:rPr>
              <a:t>Which of the five A-E figures is next in the sequence?</a:t>
            </a:r>
            <a:endParaRPr lang="en-GB" b="1" dirty="0">
              <a:solidFill>
                <a:schemeClr val="tx2">
                  <a:lumMod val="75000"/>
                </a:schemeClr>
              </a:solidFill>
            </a:endParaRPr>
          </a:p>
        </p:txBody>
      </p:sp>
      <p:sp>
        <p:nvSpPr>
          <p:cNvPr id="5" name="Text Placeholder 4"/>
          <p:cNvSpPr>
            <a:spLocks noGrp="1"/>
          </p:cNvSpPr>
          <p:nvPr>
            <p:ph type="body" sz="quarter" idx="13"/>
          </p:nvPr>
        </p:nvSpPr>
        <p:spPr>
          <a:xfrm>
            <a:off x="67056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endParaRPr lang="en-GB" dirty="0"/>
          </a:p>
        </p:txBody>
      </p:sp>
    </p:spTree>
    <p:extLst>
      <p:ext uri="{BB962C8B-B14F-4D97-AF65-F5344CB8AC3E}">
        <p14:creationId xmlns:p14="http://schemas.microsoft.com/office/powerpoint/2010/main" val="74118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Inductive Reasoning - ANSWER</a:t>
            </a:r>
          </a:p>
        </p:txBody>
      </p:sp>
      <p:sp>
        <p:nvSpPr>
          <p:cNvPr id="4" name="Content Placeholder 3"/>
          <p:cNvSpPr>
            <a:spLocks noGrp="1"/>
          </p:cNvSpPr>
          <p:nvPr>
            <p:ph sz="half" idx="2"/>
          </p:nvPr>
        </p:nvSpPr>
        <p:spPr>
          <a:xfrm>
            <a:off x="457200" y="1600199"/>
            <a:ext cx="8229600" cy="3052187"/>
          </a:xfrm>
        </p:spPr>
        <p:txBody>
          <a:bodyPr>
            <a:normAutofit lnSpcReduction="10000"/>
          </a:bodyPr>
          <a:lstStyle/>
          <a:p>
            <a:pPr marL="0" indent="0">
              <a:spcBef>
                <a:spcPts val="0"/>
              </a:spcBef>
              <a:spcAft>
                <a:spcPts val="1200"/>
              </a:spcAft>
              <a:buNone/>
            </a:pPr>
            <a:r>
              <a:rPr lang="en-GB" sz="2400" i="1" u="sng" dirty="0">
                <a:solidFill>
                  <a:schemeClr val="tx2">
                    <a:lumMod val="75000"/>
                  </a:schemeClr>
                </a:solidFill>
              </a:rPr>
              <a:t>1</a:t>
            </a:r>
            <a:r>
              <a:rPr lang="en-GB" sz="2400" i="1" u="sng" baseline="30000" dirty="0">
                <a:solidFill>
                  <a:schemeClr val="tx2">
                    <a:lumMod val="75000"/>
                  </a:schemeClr>
                </a:solidFill>
              </a:rPr>
              <a:t>st</a:t>
            </a:r>
            <a:r>
              <a:rPr lang="en-GB" sz="2400" i="1" u="sng" dirty="0">
                <a:solidFill>
                  <a:schemeClr val="tx2">
                    <a:lumMod val="75000"/>
                  </a:schemeClr>
                </a:solidFill>
              </a:rPr>
              <a:t> Rule: </a:t>
            </a:r>
            <a:r>
              <a:rPr lang="en-GB" sz="2400" dirty="0">
                <a:solidFill>
                  <a:schemeClr val="tx2">
                    <a:lumMod val="75000"/>
                  </a:schemeClr>
                </a:solidFill>
              </a:rPr>
              <a:t>Each step, the shaded square moves 3 squares clockwise round the edge of the figure.</a:t>
            </a:r>
          </a:p>
          <a:p>
            <a:pPr marL="0" indent="0">
              <a:spcBef>
                <a:spcPts val="0"/>
              </a:spcBef>
              <a:spcAft>
                <a:spcPts val="1200"/>
              </a:spcAft>
              <a:buNone/>
            </a:pPr>
            <a:r>
              <a:rPr lang="en-GB" sz="2400" i="1" u="sng" dirty="0">
                <a:solidFill>
                  <a:schemeClr val="tx2">
                    <a:lumMod val="75000"/>
                  </a:schemeClr>
                </a:solidFill>
              </a:rPr>
              <a:t>2</a:t>
            </a:r>
            <a:r>
              <a:rPr lang="en-GB" sz="2400" i="1" u="sng" baseline="30000" dirty="0">
                <a:solidFill>
                  <a:schemeClr val="tx2">
                    <a:lumMod val="75000"/>
                  </a:schemeClr>
                </a:solidFill>
              </a:rPr>
              <a:t>nd</a:t>
            </a:r>
            <a:r>
              <a:rPr lang="en-GB" sz="2400" i="1" u="sng" dirty="0">
                <a:solidFill>
                  <a:schemeClr val="tx2">
                    <a:lumMod val="75000"/>
                  </a:schemeClr>
                </a:solidFill>
              </a:rPr>
              <a:t> Rule: </a:t>
            </a:r>
            <a:r>
              <a:rPr lang="en-GB" sz="2400" dirty="0">
                <a:solidFill>
                  <a:schemeClr val="tx2">
                    <a:lumMod val="75000"/>
                  </a:schemeClr>
                </a:solidFill>
              </a:rPr>
              <a:t>Each step, the cross-hatching moves 1 squares anticlockwise round the edge of the figure, disappearing behind the shading when the two coincide.</a:t>
            </a:r>
          </a:p>
          <a:p>
            <a:pPr marL="0" indent="0">
              <a:spcBef>
                <a:spcPts val="0"/>
              </a:spcBef>
              <a:spcAft>
                <a:spcPts val="1200"/>
              </a:spcAft>
              <a:buNone/>
            </a:pPr>
            <a:r>
              <a:rPr lang="en-GB" sz="2400" i="1" u="sng" dirty="0">
                <a:solidFill>
                  <a:schemeClr val="tx2">
                    <a:lumMod val="75000"/>
                  </a:schemeClr>
                </a:solidFill>
              </a:rPr>
              <a:t>3</a:t>
            </a:r>
            <a:r>
              <a:rPr lang="en-GB" sz="2400" i="1" u="sng" baseline="30000" dirty="0">
                <a:solidFill>
                  <a:schemeClr val="tx2">
                    <a:lumMod val="75000"/>
                  </a:schemeClr>
                </a:solidFill>
              </a:rPr>
              <a:t>rd</a:t>
            </a:r>
            <a:r>
              <a:rPr lang="en-GB" sz="2400" i="1" u="sng" dirty="0">
                <a:solidFill>
                  <a:schemeClr val="tx2">
                    <a:lumMod val="75000"/>
                  </a:schemeClr>
                </a:solidFill>
              </a:rPr>
              <a:t> Rule: </a:t>
            </a:r>
            <a:r>
              <a:rPr lang="en-GB" sz="2400" dirty="0">
                <a:solidFill>
                  <a:schemeClr val="tx2">
                    <a:lumMod val="75000"/>
                  </a:schemeClr>
                </a:solidFill>
              </a:rPr>
              <a:t>The circle (which starts behind the shaded square in figure 1) moves 1 square left to right, starting again at the left of the figure when it drops down a row.</a:t>
            </a:r>
          </a:p>
        </p:txBody>
      </p:sp>
      <p:pic>
        <p:nvPicPr>
          <p:cNvPr id="14" name="Content Placeholder 1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82721" y="4725304"/>
            <a:ext cx="8178559" cy="1451035"/>
          </a:xfrm>
        </p:spPr>
      </p:pic>
      <p:sp>
        <p:nvSpPr>
          <p:cNvPr id="7" name="TextBox 6"/>
          <p:cNvSpPr txBox="1"/>
          <p:nvPr/>
        </p:nvSpPr>
        <p:spPr>
          <a:xfrm>
            <a:off x="457200" y="5935643"/>
            <a:ext cx="1676400" cy="461665"/>
          </a:xfrm>
          <a:prstGeom prst="rect">
            <a:avLst/>
          </a:prstGeom>
          <a:noFill/>
          <a:ln>
            <a:noFill/>
          </a:ln>
        </p:spPr>
        <p:txBody>
          <a:bodyPr wrap="square" numCol="1" rtlCol="0" anchor="ctr">
            <a:spAutoFit/>
          </a:bodyPr>
          <a:lstStyle/>
          <a:p>
            <a:pPr>
              <a:spcAft>
                <a:spcPts val="600"/>
              </a:spcAft>
            </a:pPr>
            <a:r>
              <a:rPr lang="en-GB" sz="2400" b="1" u="sng" dirty="0">
                <a:solidFill>
                  <a:schemeClr val="tx2">
                    <a:lumMod val="75000"/>
                  </a:schemeClr>
                </a:solidFill>
              </a:rPr>
              <a:t>Answer:</a:t>
            </a:r>
            <a:r>
              <a:rPr lang="en-GB" sz="2400" b="1" dirty="0">
                <a:solidFill>
                  <a:schemeClr val="tx2">
                    <a:lumMod val="75000"/>
                  </a:schemeClr>
                </a:solidFill>
              </a:rPr>
              <a:t>  </a:t>
            </a:r>
            <a:r>
              <a:rPr lang="en-GB" sz="2400" b="1" dirty="0">
                <a:solidFill>
                  <a:srgbClr val="00B050"/>
                </a:solidFill>
              </a:rPr>
              <a:t>C</a:t>
            </a:r>
            <a:endParaRPr lang="en-GB" sz="2400" dirty="0">
              <a:solidFill>
                <a:srgbClr val="00B050"/>
              </a:solidFill>
            </a:endParaRPr>
          </a:p>
        </p:txBody>
      </p:sp>
      <p:sp>
        <p:nvSpPr>
          <p:cNvPr id="5" name="Text Placeholder 4"/>
          <p:cNvSpPr>
            <a:spLocks noGrp="1"/>
          </p:cNvSpPr>
          <p:nvPr>
            <p:ph type="body" sz="quarter" idx="13"/>
          </p:nvPr>
        </p:nvSpPr>
        <p:spPr>
          <a:xfrm>
            <a:off x="6705600" y="6248400"/>
            <a:ext cx="2362200" cy="148908"/>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endParaRPr lang="en-GB" dirty="0"/>
          </a:p>
        </p:txBody>
      </p:sp>
    </p:spTree>
    <p:extLst>
      <p:ext uri="{BB962C8B-B14F-4D97-AF65-F5344CB8AC3E}">
        <p14:creationId xmlns:p14="http://schemas.microsoft.com/office/powerpoint/2010/main" val="39574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Logical Reasoning Example Question</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1" y="1600200"/>
            <a:ext cx="9226020" cy="4343400"/>
          </a:xfrm>
        </p:spPr>
      </p:pic>
      <p:sp>
        <p:nvSpPr>
          <p:cNvPr id="3" name="Content Placeholder 2"/>
          <p:cNvSpPr>
            <a:spLocks noGrp="1"/>
          </p:cNvSpPr>
          <p:nvPr>
            <p:ph sz="half" idx="1"/>
          </p:nvPr>
        </p:nvSpPr>
        <p:spPr>
          <a:xfrm>
            <a:off x="4114800" y="1827213"/>
            <a:ext cx="4114800" cy="839787"/>
          </a:xfrm>
        </p:spPr>
        <p:txBody>
          <a:bodyPr>
            <a:normAutofit fontScale="92500" lnSpcReduction="10000"/>
          </a:bodyPr>
          <a:lstStyle/>
          <a:p>
            <a:pPr marL="0" indent="0">
              <a:buNone/>
            </a:pPr>
            <a:r>
              <a:rPr lang="en-GB" dirty="0">
                <a:solidFill>
                  <a:schemeClr val="tx2">
                    <a:lumMod val="75000"/>
                  </a:schemeClr>
                </a:solidFill>
              </a:rPr>
              <a:t>Which of the figures A – L replaces the question mark?</a:t>
            </a:r>
          </a:p>
        </p:txBody>
      </p:sp>
      <p:sp>
        <p:nvSpPr>
          <p:cNvPr id="5" name="Text Placeholder 4"/>
          <p:cNvSpPr>
            <a:spLocks noGrp="1"/>
          </p:cNvSpPr>
          <p:nvPr>
            <p:ph type="body" sz="quarter" idx="13"/>
          </p:nvPr>
        </p:nvSpPr>
        <p:spPr>
          <a:xfrm>
            <a:off x="67056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endParaRPr lang="en-GB" dirty="0"/>
          </a:p>
        </p:txBody>
      </p:sp>
    </p:spTree>
    <p:extLst>
      <p:ext uri="{BB962C8B-B14F-4D97-AF65-F5344CB8AC3E}">
        <p14:creationId xmlns:p14="http://schemas.microsoft.com/office/powerpoint/2010/main" val="64129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Logical Reasoning - ANSWER</a:t>
            </a:r>
          </a:p>
        </p:txBody>
      </p:sp>
      <p:sp>
        <p:nvSpPr>
          <p:cNvPr id="4" name="Content Placeholder 3"/>
          <p:cNvSpPr>
            <a:spLocks noGrp="1"/>
          </p:cNvSpPr>
          <p:nvPr>
            <p:ph sz="half" idx="2"/>
          </p:nvPr>
        </p:nvSpPr>
        <p:spPr>
          <a:xfrm>
            <a:off x="457200" y="1600200"/>
            <a:ext cx="8229600" cy="2667000"/>
          </a:xfrm>
        </p:spPr>
        <p:txBody>
          <a:bodyPr>
            <a:normAutofit/>
          </a:bodyPr>
          <a:lstStyle/>
          <a:p>
            <a:pPr marL="0" indent="0">
              <a:spcAft>
                <a:spcPts val="1200"/>
              </a:spcAft>
              <a:buNone/>
            </a:pPr>
            <a:r>
              <a:rPr lang="en-NZ" sz="2400" i="1" u="sng" dirty="0">
                <a:solidFill>
                  <a:schemeClr val="tx2">
                    <a:lumMod val="75000"/>
                  </a:schemeClr>
                </a:solidFill>
              </a:rPr>
              <a:t>1</a:t>
            </a:r>
            <a:r>
              <a:rPr lang="en-NZ" sz="2400" i="1" u="sng" baseline="30000" dirty="0">
                <a:solidFill>
                  <a:schemeClr val="tx2">
                    <a:lumMod val="75000"/>
                  </a:schemeClr>
                </a:solidFill>
              </a:rPr>
              <a:t>st</a:t>
            </a:r>
            <a:r>
              <a:rPr lang="en-NZ" sz="2400" i="1" u="sng" dirty="0">
                <a:solidFill>
                  <a:schemeClr val="tx2">
                    <a:lumMod val="75000"/>
                  </a:schemeClr>
                </a:solidFill>
              </a:rPr>
              <a:t> Rule: </a:t>
            </a:r>
            <a:r>
              <a:rPr lang="en-NZ" sz="2400" dirty="0">
                <a:solidFill>
                  <a:schemeClr val="tx2">
                    <a:lumMod val="75000"/>
                  </a:schemeClr>
                </a:solidFill>
              </a:rPr>
              <a:t>From top to bottom, the missing edge of the hexagon moves one place counter clockwise each time. This pattern continues onto the next column. </a:t>
            </a:r>
            <a:endParaRPr lang="en-GB" sz="2400" dirty="0">
              <a:solidFill>
                <a:schemeClr val="tx2">
                  <a:lumMod val="75000"/>
                </a:schemeClr>
              </a:solidFill>
            </a:endParaRPr>
          </a:p>
          <a:p>
            <a:pPr marL="0" indent="0">
              <a:spcAft>
                <a:spcPts val="1200"/>
              </a:spcAft>
              <a:buNone/>
            </a:pPr>
            <a:r>
              <a:rPr lang="en-NZ" sz="2400" i="1" u="sng" dirty="0">
                <a:solidFill>
                  <a:schemeClr val="tx2">
                    <a:lumMod val="75000"/>
                  </a:schemeClr>
                </a:solidFill>
              </a:rPr>
              <a:t>2</a:t>
            </a:r>
            <a:r>
              <a:rPr lang="en-NZ" sz="2400" i="1" u="sng" baseline="30000" dirty="0">
                <a:solidFill>
                  <a:schemeClr val="tx2">
                    <a:lumMod val="75000"/>
                  </a:schemeClr>
                </a:solidFill>
              </a:rPr>
              <a:t>nd</a:t>
            </a:r>
            <a:r>
              <a:rPr lang="en-NZ" sz="2400" i="1" u="sng" dirty="0">
                <a:solidFill>
                  <a:schemeClr val="tx2">
                    <a:lumMod val="75000"/>
                  </a:schemeClr>
                </a:solidFill>
              </a:rPr>
              <a:t> Rule: </a:t>
            </a:r>
            <a:r>
              <a:rPr lang="en-NZ" sz="2400" dirty="0">
                <a:solidFill>
                  <a:schemeClr val="tx2">
                    <a:lumMod val="75000"/>
                  </a:schemeClr>
                </a:solidFill>
              </a:rPr>
              <a:t>From left to right, the shaded segment of the hexagon moves one place counter clockwise each time. This pattern continues onto the next row.</a:t>
            </a:r>
            <a:endParaRPr lang="en-GB" sz="2400" dirty="0">
              <a:solidFill>
                <a:schemeClr val="tx2">
                  <a:lumMod val="75000"/>
                </a:schemeClr>
              </a:solidFill>
            </a:endParaRPr>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311764" y="4274736"/>
            <a:ext cx="6520472" cy="2057400"/>
          </a:xfrm>
        </p:spPr>
      </p:pic>
      <p:sp>
        <p:nvSpPr>
          <p:cNvPr id="7" name="TextBox 6"/>
          <p:cNvSpPr txBox="1"/>
          <p:nvPr/>
        </p:nvSpPr>
        <p:spPr>
          <a:xfrm>
            <a:off x="7467600" y="4419600"/>
            <a:ext cx="1676400" cy="461665"/>
          </a:xfrm>
          <a:prstGeom prst="rect">
            <a:avLst/>
          </a:prstGeom>
          <a:noFill/>
          <a:ln>
            <a:noFill/>
          </a:ln>
        </p:spPr>
        <p:txBody>
          <a:bodyPr wrap="square" numCol="1" rtlCol="0" anchor="ctr">
            <a:spAutoFit/>
          </a:bodyPr>
          <a:lstStyle/>
          <a:p>
            <a:pPr>
              <a:spcAft>
                <a:spcPts val="600"/>
              </a:spcAft>
            </a:pPr>
            <a:r>
              <a:rPr lang="en-GB" sz="2400" b="1" u="sng" dirty="0">
                <a:solidFill>
                  <a:schemeClr val="tx2">
                    <a:lumMod val="75000"/>
                  </a:schemeClr>
                </a:solidFill>
              </a:rPr>
              <a:t>Answer:</a:t>
            </a:r>
            <a:r>
              <a:rPr lang="en-GB" sz="2400" b="1" dirty="0">
                <a:solidFill>
                  <a:schemeClr val="tx2">
                    <a:lumMod val="75000"/>
                  </a:schemeClr>
                </a:solidFill>
              </a:rPr>
              <a:t>  </a:t>
            </a:r>
            <a:r>
              <a:rPr lang="en-GB" sz="2400" b="1" dirty="0">
                <a:solidFill>
                  <a:srgbClr val="00B050"/>
                </a:solidFill>
              </a:rPr>
              <a:t>E</a:t>
            </a:r>
            <a:endParaRPr lang="en-GB" sz="2400" dirty="0">
              <a:solidFill>
                <a:srgbClr val="00B050"/>
              </a:solidFill>
            </a:endParaRPr>
          </a:p>
        </p:txBody>
      </p:sp>
      <p:sp>
        <p:nvSpPr>
          <p:cNvPr id="5" name="Text Placeholder 4"/>
          <p:cNvSpPr>
            <a:spLocks noGrp="1"/>
          </p:cNvSpPr>
          <p:nvPr>
            <p:ph type="body" sz="quarter" idx="13"/>
          </p:nvPr>
        </p:nvSpPr>
        <p:spPr>
          <a:xfrm>
            <a:off x="67056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4"/>
              </a:rPr>
              <a:t>www.assessmentday.co.uk</a:t>
            </a:r>
            <a:endParaRPr lang="en-GB" dirty="0"/>
          </a:p>
        </p:txBody>
      </p:sp>
    </p:spTree>
    <p:extLst>
      <p:ext uri="{BB962C8B-B14F-4D97-AF65-F5344CB8AC3E}">
        <p14:creationId xmlns:p14="http://schemas.microsoft.com/office/powerpoint/2010/main" val="8629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8157-06DC-48E0-A9FC-74A5C11EA679}"/>
              </a:ext>
            </a:extLst>
          </p:cNvPr>
          <p:cNvSpPr>
            <a:spLocks noGrp="1"/>
          </p:cNvSpPr>
          <p:nvPr>
            <p:ph type="title"/>
          </p:nvPr>
        </p:nvSpPr>
        <p:spPr/>
        <p:txBody>
          <a:bodyPr/>
          <a:lstStyle/>
          <a:p>
            <a:r>
              <a:rPr lang="en-GB" dirty="0"/>
              <a:t>Preparing for Non-Verbal Reasoning Tests</a:t>
            </a:r>
          </a:p>
        </p:txBody>
      </p:sp>
      <p:sp>
        <p:nvSpPr>
          <p:cNvPr id="3" name="Content Placeholder 2">
            <a:extLst>
              <a:ext uri="{FF2B5EF4-FFF2-40B4-BE49-F238E27FC236}">
                <a16:creationId xmlns:a16="http://schemas.microsoft.com/office/drawing/2014/main" id="{296A69DE-BFD1-4285-B030-102EC393E172}"/>
              </a:ext>
            </a:extLst>
          </p:cNvPr>
          <p:cNvSpPr>
            <a:spLocks noGrp="1"/>
          </p:cNvSpPr>
          <p:nvPr>
            <p:ph idx="1"/>
          </p:nvPr>
        </p:nvSpPr>
        <p:spPr/>
        <p:txBody>
          <a:bodyPr>
            <a:normAutofit fontScale="92500"/>
          </a:bodyPr>
          <a:lstStyle/>
          <a:p>
            <a:pPr marL="457200">
              <a:spcAft>
                <a:spcPts val="2400"/>
              </a:spcAft>
              <a:buFont typeface="Wingdings" panose="05000000000000000000" pitchFamily="2" charset="2"/>
              <a:buChar char="Ø"/>
              <a:defRPr/>
            </a:pPr>
            <a:r>
              <a:rPr lang="en-GB" sz="3200" dirty="0"/>
              <a:t> Research the type of test you may have to take </a:t>
            </a:r>
          </a:p>
          <a:p>
            <a:pPr marL="1280160" lvl="1" indent="-342900">
              <a:spcAft>
                <a:spcPts val="2400"/>
              </a:spcAft>
              <a:buFont typeface="Wingdings" panose="05000000000000000000" pitchFamily="2" charset="2"/>
              <a:buChar char="Ø"/>
              <a:defRPr/>
            </a:pPr>
            <a:r>
              <a:rPr lang="en-GB" sz="3200" dirty="0"/>
              <a:t>Try an appropriate practice test </a:t>
            </a:r>
          </a:p>
          <a:p>
            <a:pPr marL="2088000" lvl="2" indent="-342900">
              <a:spcAft>
                <a:spcPts val="2400"/>
              </a:spcAft>
              <a:buFont typeface="Wingdings" panose="05000000000000000000" pitchFamily="2" charset="2"/>
              <a:buChar char="Ø"/>
              <a:defRPr/>
            </a:pPr>
            <a:r>
              <a:rPr lang="en-GB" sz="3200" dirty="0"/>
              <a:t>If you find it difficult, look at the answers and tips</a:t>
            </a:r>
          </a:p>
          <a:p>
            <a:pPr marL="2926080" lvl="3" indent="-342900">
              <a:spcAft>
                <a:spcPts val="2400"/>
              </a:spcAft>
              <a:buFont typeface="Wingdings" panose="05000000000000000000" pitchFamily="2" charset="2"/>
              <a:buChar char="Ø"/>
              <a:defRPr/>
            </a:pPr>
            <a:r>
              <a:rPr lang="en-GB" sz="3200" dirty="0"/>
              <a:t>Take a practice test again</a:t>
            </a:r>
          </a:p>
          <a:p>
            <a:pPr marL="3749040" lvl="4" indent="-342900">
              <a:spcAft>
                <a:spcPts val="2400"/>
              </a:spcAft>
              <a:buFont typeface="Wingdings" panose="05000000000000000000" pitchFamily="2" charset="2"/>
              <a:buChar char="Ø"/>
              <a:defRPr/>
            </a:pPr>
            <a:r>
              <a:rPr lang="en-GB" sz="3200" dirty="0"/>
              <a:t>Have you improved?</a:t>
            </a:r>
          </a:p>
        </p:txBody>
      </p:sp>
    </p:spTree>
    <p:extLst>
      <p:ext uri="{BB962C8B-B14F-4D97-AF65-F5344CB8AC3E}">
        <p14:creationId xmlns:p14="http://schemas.microsoft.com/office/powerpoint/2010/main" val="304426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8B500-66B5-45F9-8FE3-81CCDBAABAB6}"/>
              </a:ext>
            </a:extLst>
          </p:cNvPr>
          <p:cNvSpPr>
            <a:spLocks noGrp="1"/>
          </p:cNvSpPr>
          <p:nvPr>
            <p:ph type="title"/>
          </p:nvPr>
        </p:nvSpPr>
        <p:spPr/>
        <p:txBody>
          <a:bodyPr/>
          <a:lstStyle/>
          <a:p>
            <a:r>
              <a:rPr lang="en-GB" dirty="0"/>
              <a:t>Preparing for tests – Research</a:t>
            </a:r>
          </a:p>
        </p:txBody>
      </p:sp>
      <p:sp>
        <p:nvSpPr>
          <p:cNvPr id="4" name="Content Placeholder 3">
            <a:extLst>
              <a:ext uri="{FF2B5EF4-FFF2-40B4-BE49-F238E27FC236}">
                <a16:creationId xmlns:a16="http://schemas.microsoft.com/office/drawing/2014/main" id="{D25EC01B-B8DB-4647-A480-C60D6DC5E0BE}"/>
              </a:ext>
            </a:extLst>
          </p:cNvPr>
          <p:cNvSpPr>
            <a:spLocks noGrp="1"/>
          </p:cNvSpPr>
          <p:nvPr>
            <p:ph idx="1"/>
          </p:nvPr>
        </p:nvSpPr>
        <p:spPr/>
        <p:txBody>
          <a:bodyPr/>
          <a:lstStyle/>
          <a:p>
            <a:pPr>
              <a:spcBef>
                <a:spcPts val="0"/>
              </a:spcBef>
              <a:spcAft>
                <a:spcPts val="1800"/>
              </a:spcAft>
            </a:pPr>
            <a:r>
              <a:rPr lang="en-GB" dirty="0"/>
              <a:t>Look at employers’ websites to see the type of tests they use, e.g. logical reasoning, diagrammatic reasoning etc. </a:t>
            </a:r>
          </a:p>
          <a:p>
            <a:pPr>
              <a:spcBef>
                <a:spcPts val="0"/>
              </a:spcBef>
              <a:spcAft>
                <a:spcPts val="1800"/>
              </a:spcAft>
            </a:pPr>
            <a:r>
              <a:rPr lang="en-GB" dirty="0"/>
              <a:t>The website may also have example questions and tell you whose tests they use.</a:t>
            </a:r>
          </a:p>
          <a:p>
            <a:pPr>
              <a:spcBef>
                <a:spcPts val="0"/>
              </a:spcBef>
              <a:spcAft>
                <a:spcPts val="1800"/>
              </a:spcAft>
            </a:pPr>
            <a:r>
              <a:rPr lang="en-GB" dirty="0"/>
              <a:t>Look at websites like Glassdoor or </a:t>
            </a:r>
            <a:r>
              <a:rPr lang="en-GB" dirty="0" err="1"/>
              <a:t>Wikijobs</a:t>
            </a:r>
            <a:r>
              <a:rPr lang="en-GB" dirty="0"/>
              <a:t> for feedback from others who have already applied to the same employer.</a:t>
            </a:r>
          </a:p>
        </p:txBody>
      </p:sp>
    </p:spTree>
    <p:extLst>
      <p:ext uri="{BB962C8B-B14F-4D97-AF65-F5344CB8AC3E}">
        <p14:creationId xmlns:p14="http://schemas.microsoft.com/office/powerpoint/2010/main" val="356217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for tests – Practise</a:t>
            </a:r>
          </a:p>
        </p:txBody>
      </p:sp>
      <p:sp>
        <p:nvSpPr>
          <p:cNvPr id="3" name="Content Placeholder 2"/>
          <p:cNvSpPr>
            <a:spLocks noGrp="1"/>
          </p:cNvSpPr>
          <p:nvPr>
            <p:ph idx="1"/>
          </p:nvPr>
        </p:nvSpPr>
        <p:spPr/>
        <p:txBody>
          <a:bodyPr>
            <a:normAutofit/>
          </a:bodyPr>
          <a:lstStyle/>
          <a:p>
            <a:pPr>
              <a:spcBef>
                <a:spcPts val="0"/>
              </a:spcBef>
              <a:spcAft>
                <a:spcPts val="1800"/>
              </a:spcAft>
            </a:pPr>
            <a:r>
              <a:rPr lang="en-GB" sz="3000" dirty="0"/>
              <a:t>When you know the type of test you may face,  get some practice first, e.g. try the tests on the Assessment Day or Graduates First websites.</a:t>
            </a:r>
          </a:p>
          <a:p>
            <a:pPr>
              <a:spcBef>
                <a:spcPts val="0"/>
              </a:spcBef>
              <a:spcAft>
                <a:spcPts val="1800"/>
              </a:spcAft>
            </a:pPr>
            <a:r>
              <a:rPr lang="en-GB" sz="3000" dirty="0"/>
              <a:t>If you know which test producer the  employer uses, see if there are example questions on the producer’s website.  Many of these are listed later in this presentation.</a:t>
            </a:r>
          </a:p>
        </p:txBody>
      </p:sp>
    </p:spTree>
    <p:extLst>
      <p:ext uri="{BB962C8B-B14F-4D97-AF65-F5344CB8AC3E}">
        <p14:creationId xmlns:p14="http://schemas.microsoft.com/office/powerpoint/2010/main" val="205130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for tests – Improve</a:t>
            </a:r>
          </a:p>
        </p:txBody>
      </p:sp>
      <p:sp>
        <p:nvSpPr>
          <p:cNvPr id="3" name="Content Placeholder 2"/>
          <p:cNvSpPr>
            <a:spLocks noGrp="1"/>
          </p:cNvSpPr>
          <p:nvPr>
            <p:ph idx="1"/>
          </p:nvPr>
        </p:nvSpPr>
        <p:spPr>
          <a:xfrm>
            <a:off x="381000" y="1447800"/>
            <a:ext cx="8686800" cy="4525963"/>
          </a:xfrm>
        </p:spPr>
        <p:txBody>
          <a:bodyPr>
            <a:noAutofit/>
          </a:bodyPr>
          <a:lstStyle/>
          <a:p>
            <a:pPr marL="0" indent="0">
              <a:spcBef>
                <a:spcPts val="0"/>
              </a:spcBef>
              <a:buNone/>
            </a:pPr>
            <a:r>
              <a:rPr lang="en-GB" sz="2600" b="1" dirty="0"/>
              <a:t>Q: </a:t>
            </a:r>
            <a:r>
              <a:rPr lang="en-GB" sz="2600" i="1" dirty="0"/>
              <a:t>Not answering many questions but getting most or all    </a:t>
            </a:r>
          </a:p>
          <a:p>
            <a:pPr marL="0" indent="0">
              <a:spcBef>
                <a:spcPts val="0"/>
              </a:spcBef>
              <a:buNone/>
            </a:pPr>
            <a:r>
              <a:rPr lang="en-GB" sz="2600" i="1" dirty="0"/>
              <a:t>     answers correct?  </a:t>
            </a:r>
          </a:p>
          <a:p>
            <a:pPr marL="0" indent="0">
              <a:spcBef>
                <a:spcPts val="0"/>
              </a:spcBef>
              <a:buNone/>
            </a:pPr>
            <a:r>
              <a:rPr lang="en-GB" sz="2600" b="1" dirty="0"/>
              <a:t>A: </a:t>
            </a:r>
            <a:r>
              <a:rPr lang="en-GB" sz="2600" dirty="0"/>
              <a:t>Take more practice tests and focus on increasing your speed. </a:t>
            </a:r>
          </a:p>
          <a:p>
            <a:pPr marL="0" indent="0">
              <a:spcBef>
                <a:spcPts val="0"/>
              </a:spcBef>
              <a:buNone/>
            </a:pPr>
            <a:endParaRPr lang="en-GB" sz="2600" dirty="0"/>
          </a:p>
          <a:p>
            <a:pPr marL="0" indent="0">
              <a:spcBef>
                <a:spcPts val="0"/>
              </a:spcBef>
              <a:buNone/>
            </a:pPr>
            <a:r>
              <a:rPr lang="en-GB" sz="2600" b="1" dirty="0"/>
              <a:t>Q: </a:t>
            </a:r>
            <a:r>
              <a:rPr lang="en-GB" sz="2600" i="1" dirty="0"/>
              <a:t>Answering most or all of the questions but getting a low </a:t>
            </a:r>
          </a:p>
          <a:p>
            <a:pPr marL="0" indent="0">
              <a:spcBef>
                <a:spcPts val="0"/>
              </a:spcBef>
              <a:buNone/>
            </a:pPr>
            <a:r>
              <a:rPr lang="en-GB" sz="2600" i="1" dirty="0"/>
              <a:t>     score? </a:t>
            </a:r>
          </a:p>
          <a:p>
            <a:pPr marL="0" indent="0">
              <a:spcBef>
                <a:spcPts val="0"/>
              </a:spcBef>
              <a:buNone/>
            </a:pPr>
            <a:r>
              <a:rPr lang="en-GB" sz="2600" b="1" dirty="0"/>
              <a:t>A: </a:t>
            </a:r>
            <a:r>
              <a:rPr lang="en-GB" sz="2600" dirty="0"/>
              <a:t>Work on your accuracy e.g. check your answers </a:t>
            </a:r>
          </a:p>
          <a:p>
            <a:pPr marL="0" indent="0">
              <a:spcBef>
                <a:spcPts val="0"/>
              </a:spcBef>
              <a:buNone/>
            </a:pPr>
            <a:endParaRPr lang="en-GB" sz="2600" dirty="0"/>
          </a:p>
          <a:p>
            <a:pPr marL="0" indent="0">
              <a:spcBef>
                <a:spcPts val="0"/>
              </a:spcBef>
              <a:buNone/>
            </a:pPr>
            <a:r>
              <a:rPr lang="en-GB" sz="2600" b="1" dirty="0"/>
              <a:t>Q: </a:t>
            </a:r>
            <a:r>
              <a:rPr lang="en-GB" sz="2600" i="1" dirty="0"/>
              <a:t>Lacking knowledge/skills?</a:t>
            </a:r>
          </a:p>
          <a:p>
            <a:pPr marL="0" indent="0">
              <a:spcBef>
                <a:spcPts val="0"/>
              </a:spcBef>
              <a:buNone/>
            </a:pPr>
            <a:r>
              <a:rPr lang="en-GB" sz="2600" b="1" dirty="0"/>
              <a:t>A:  </a:t>
            </a:r>
            <a:r>
              <a:rPr lang="en-GB" sz="2600" dirty="0"/>
              <a:t>Look for resources that explain non-verbal reasoning tests and include practice questions (with answers).  Some suggestions are on the slide ‘Other Useful Resources’.</a:t>
            </a:r>
          </a:p>
        </p:txBody>
      </p:sp>
    </p:spTree>
    <p:extLst>
      <p:ext uri="{BB962C8B-B14F-4D97-AF65-F5344CB8AC3E}">
        <p14:creationId xmlns:p14="http://schemas.microsoft.com/office/powerpoint/2010/main" val="6673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for tests – Try again</a:t>
            </a:r>
          </a:p>
        </p:txBody>
      </p:sp>
      <p:sp>
        <p:nvSpPr>
          <p:cNvPr id="3" name="Content Placeholder 2"/>
          <p:cNvSpPr>
            <a:spLocks noGrp="1"/>
          </p:cNvSpPr>
          <p:nvPr>
            <p:ph idx="1"/>
          </p:nvPr>
        </p:nvSpPr>
        <p:spPr/>
        <p:txBody>
          <a:bodyPr>
            <a:normAutofit/>
          </a:bodyPr>
          <a:lstStyle/>
          <a:p>
            <a:pPr marL="457200" indent="-457200">
              <a:spcAft>
                <a:spcPts val="1800"/>
              </a:spcAft>
            </a:pPr>
            <a:endParaRPr lang="en-GB" sz="3000" dirty="0"/>
          </a:p>
          <a:p>
            <a:pPr marL="457200" indent="-457200">
              <a:spcAft>
                <a:spcPts val="1800"/>
              </a:spcAft>
            </a:pPr>
            <a:r>
              <a:rPr lang="en-GB" sz="3000" dirty="0"/>
              <a:t>When you have practised your speed, improved accuracy or developed your knowledge of non-verbal reasoning tests, try a test again.</a:t>
            </a:r>
          </a:p>
          <a:p>
            <a:pPr marL="457200" indent="-457200">
              <a:spcAft>
                <a:spcPts val="1800"/>
              </a:spcAft>
            </a:pPr>
            <a:r>
              <a:rPr lang="en-GB" sz="3000" dirty="0"/>
              <a:t>With some tests, it is not always necessary to answer all of the questions to do well.  You just need to get enough answers correct. </a:t>
            </a:r>
          </a:p>
        </p:txBody>
      </p:sp>
    </p:spTree>
    <p:extLst>
      <p:ext uri="{BB962C8B-B14F-4D97-AF65-F5344CB8AC3E}">
        <p14:creationId xmlns:p14="http://schemas.microsoft.com/office/powerpoint/2010/main" val="161706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5924-7826-46CE-8020-F15E324451E8}"/>
              </a:ext>
            </a:extLst>
          </p:cNvPr>
          <p:cNvSpPr>
            <a:spLocks noGrp="1"/>
          </p:cNvSpPr>
          <p:nvPr>
            <p:ph type="title"/>
          </p:nvPr>
        </p:nvSpPr>
        <p:spPr>
          <a:solidFill>
            <a:schemeClr val="tx2">
              <a:lumMod val="75000"/>
            </a:schemeClr>
          </a:solidFill>
        </p:spPr>
        <p:txBody>
          <a:bodyPr/>
          <a:lstStyle/>
          <a:p>
            <a:pPr marL="360000" algn="l" rtl="0" eaLnBrk="1" latinLnBrk="0" hangingPunct="1"/>
            <a:r>
              <a:rPr lang="en-GB" sz="3600" kern="1200" dirty="0">
                <a:solidFill>
                  <a:srgbClr val="FFFFFF"/>
                </a:solidFill>
                <a:effectLst/>
                <a:latin typeface="Calibri" panose="020F0502020204030204" pitchFamily="34" charset="0"/>
                <a:ea typeface="+mn-ea"/>
                <a:cs typeface="+mn-cs"/>
              </a:rPr>
              <a:t>Recruitment process</a:t>
            </a:r>
            <a:endParaRPr lang="en-GB" dirty="0">
              <a:effectLst/>
            </a:endParaRPr>
          </a:p>
        </p:txBody>
      </p:sp>
      <p:sp>
        <p:nvSpPr>
          <p:cNvPr id="3" name="Content Placeholder 2">
            <a:extLst>
              <a:ext uri="{FF2B5EF4-FFF2-40B4-BE49-F238E27FC236}">
                <a16:creationId xmlns:a16="http://schemas.microsoft.com/office/drawing/2014/main" id="{C080CD4D-DE68-4801-8A86-480521B20DB8}"/>
              </a:ext>
            </a:extLst>
          </p:cNvPr>
          <p:cNvSpPr>
            <a:spLocks noGrp="1"/>
          </p:cNvSpPr>
          <p:nvPr>
            <p:ph idx="1"/>
          </p:nvPr>
        </p:nvSpPr>
        <p:spPr>
          <a:xfrm>
            <a:off x="457200" y="1600200"/>
            <a:ext cx="8229600" cy="4800600"/>
          </a:xfrm>
        </p:spPr>
        <p:txBody>
          <a:bodyPr>
            <a:normAutofit lnSpcReduction="10000"/>
          </a:bodyPr>
          <a:lstStyle/>
          <a:p>
            <a:pPr marL="0" indent="0">
              <a:spcAft>
                <a:spcPts val="1800"/>
              </a:spcAft>
              <a:buNone/>
            </a:pPr>
            <a:r>
              <a:rPr lang="en-GB" sz="3000" dirty="0"/>
              <a:t>When applying for jobs you may come across some, if not all, of the following stages in the recruitment process:</a:t>
            </a:r>
          </a:p>
          <a:p>
            <a:pPr>
              <a:spcBef>
                <a:spcPts val="0"/>
              </a:spcBef>
              <a:spcAft>
                <a:spcPts val="1200"/>
              </a:spcAft>
            </a:pPr>
            <a:r>
              <a:rPr lang="en-GB" sz="3000" dirty="0"/>
              <a:t>Completion of an online application form</a:t>
            </a:r>
          </a:p>
          <a:p>
            <a:pPr>
              <a:spcBef>
                <a:spcPts val="0"/>
              </a:spcBef>
              <a:spcAft>
                <a:spcPts val="1200"/>
              </a:spcAft>
            </a:pPr>
            <a:r>
              <a:rPr lang="en-GB" sz="3000" dirty="0"/>
              <a:t>Submission of a CV and cover letter</a:t>
            </a:r>
          </a:p>
          <a:p>
            <a:pPr>
              <a:spcBef>
                <a:spcPts val="0"/>
              </a:spcBef>
              <a:spcAft>
                <a:spcPts val="1200"/>
              </a:spcAft>
            </a:pPr>
            <a:r>
              <a:rPr lang="en-GB" sz="3000" dirty="0"/>
              <a:t>Tests (assessing skills appropriate for the job)*</a:t>
            </a:r>
          </a:p>
          <a:p>
            <a:pPr>
              <a:spcBef>
                <a:spcPts val="0"/>
              </a:spcBef>
              <a:spcAft>
                <a:spcPts val="1200"/>
              </a:spcAft>
            </a:pPr>
            <a:r>
              <a:rPr lang="en-GB" sz="3000" dirty="0"/>
              <a:t>Interview (face to face, video or telephone)</a:t>
            </a:r>
          </a:p>
          <a:p>
            <a:pPr>
              <a:spcBef>
                <a:spcPts val="0"/>
              </a:spcBef>
              <a:spcAft>
                <a:spcPts val="1800"/>
              </a:spcAft>
            </a:pPr>
            <a:r>
              <a:rPr lang="en-GB" sz="3000" dirty="0"/>
              <a:t>Assessment Centre (online/virtual or actual)</a:t>
            </a:r>
          </a:p>
          <a:p>
            <a:pPr>
              <a:spcBef>
                <a:spcPts val="0"/>
              </a:spcBef>
              <a:spcAft>
                <a:spcPts val="1200"/>
              </a:spcAft>
              <a:buNone/>
            </a:pPr>
            <a:r>
              <a:rPr lang="en-GB" sz="1900" dirty="0"/>
              <a:t>* Tests can occur at any stage of the recruitment process</a:t>
            </a:r>
          </a:p>
        </p:txBody>
      </p:sp>
    </p:spTree>
    <p:extLst>
      <p:ext uri="{BB962C8B-B14F-4D97-AF65-F5344CB8AC3E}">
        <p14:creationId xmlns:p14="http://schemas.microsoft.com/office/powerpoint/2010/main" val="3253515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Practice Test Sites </a:t>
            </a:r>
          </a:p>
        </p:txBody>
      </p:sp>
      <p:sp>
        <p:nvSpPr>
          <p:cNvPr id="3" name="Content Placeholder 2"/>
          <p:cNvSpPr>
            <a:spLocks noGrp="1"/>
          </p:cNvSpPr>
          <p:nvPr>
            <p:ph idx="1"/>
          </p:nvPr>
        </p:nvSpPr>
        <p:spPr/>
        <p:txBody>
          <a:bodyPr>
            <a:normAutofit/>
          </a:bodyPr>
          <a:lstStyle/>
          <a:p>
            <a:pPr marL="0" indent="0">
              <a:spcAft>
                <a:spcPts val="1200"/>
              </a:spcAft>
              <a:buNone/>
            </a:pPr>
            <a:r>
              <a:rPr lang="en-GB" sz="3000" dirty="0">
                <a:hlinkClick r:id="rId3"/>
              </a:rPr>
              <a:t>www.assessmentday.co.uk</a:t>
            </a:r>
            <a:endParaRPr lang="en-GB" sz="3000" dirty="0"/>
          </a:p>
          <a:p>
            <a:pPr marL="0" indent="0">
              <a:spcAft>
                <a:spcPts val="2400"/>
              </a:spcAft>
              <a:buNone/>
            </a:pPr>
            <a:r>
              <a:rPr lang="en-GB" sz="3000" dirty="0">
                <a:hlinkClick r:id="rId4"/>
              </a:rPr>
              <a:t>www.graduatesfirst.com</a:t>
            </a:r>
            <a:r>
              <a:rPr lang="en-GB" sz="3000" dirty="0"/>
              <a:t> </a:t>
            </a:r>
          </a:p>
          <a:p>
            <a:r>
              <a:rPr lang="en-GB" sz="3000" dirty="0"/>
              <a:t>Answers are provided after taking each test, so you can analyse where you are going wrong.</a:t>
            </a:r>
          </a:p>
          <a:p>
            <a:r>
              <a:rPr lang="en-GB" sz="3000" dirty="0"/>
              <a:t>Tips and advice are also provided.</a:t>
            </a:r>
          </a:p>
          <a:p>
            <a:r>
              <a:rPr lang="en-GB" sz="3000" dirty="0"/>
              <a:t>Both sites include practice tests of non-verbal reasoning</a:t>
            </a:r>
          </a:p>
        </p:txBody>
      </p:sp>
    </p:spTree>
    <p:extLst>
      <p:ext uri="{BB962C8B-B14F-4D97-AF65-F5344CB8AC3E}">
        <p14:creationId xmlns:p14="http://schemas.microsoft.com/office/powerpoint/2010/main" val="4229078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Non-Verbal Reasoning Tests: practice tests</a:t>
            </a:r>
          </a:p>
        </p:txBody>
      </p:sp>
      <p:sp>
        <p:nvSpPr>
          <p:cNvPr id="3" name="Content Placeholder 2"/>
          <p:cNvSpPr>
            <a:spLocks noGrp="1"/>
          </p:cNvSpPr>
          <p:nvPr>
            <p:ph idx="1"/>
          </p:nvPr>
        </p:nvSpPr>
        <p:spPr>
          <a:xfrm>
            <a:off x="457200" y="1600200"/>
            <a:ext cx="8534400" cy="4525963"/>
          </a:xfrm>
        </p:spPr>
        <p:txBody>
          <a:bodyPr>
            <a:normAutofit fontScale="85000" lnSpcReduction="10000"/>
          </a:bodyPr>
          <a:lstStyle/>
          <a:p>
            <a:endParaRPr lang="en-GB" sz="3200" i="1" dirty="0"/>
          </a:p>
          <a:p>
            <a:pPr marL="457200" indent="-457200"/>
            <a:endParaRPr lang="en-GB" dirty="0"/>
          </a:p>
          <a:p>
            <a:pPr marL="457200" indent="-457200">
              <a:spcAft>
                <a:spcPts val="1200"/>
              </a:spcAft>
            </a:pPr>
            <a:r>
              <a:rPr lang="en-GB" dirty="0">
                <a:hlinkClick r:id="rId3"/>
              </a:rPr>
              <a:t>https://www.assessmentday.co.uk/inductive_reasoning.htm</a:t>
            </a:r>
            <a:endParaRPr lang="en-GB" dirty="0"/>
          </a:p>
          <a:p>
            <a:pPr marL="457200" indent="-457200">
              <a:spcAft>
                <a:spcPts val="1200"/>
              </a:spcAft>
            </a:pPr>
            <a:r>
              <a:rPr lang="en-GB" dirty="0">
                <a:hlinkClick r:id="rId4"/>
              </a:rPr>
              <a:t>https://www.assessmentday.co.uk/aptitudetests_logical.htm</a:t>
            </a:r>
            <a:endParaRPr lang="en-GB" dirty="0"/>
          </a:p>
          <a:p>
            <a:pPr marL="457200" indent="-457200">
              <a:spcAft>
                <a:spcPts val="1200"/>
              </a:spcAft>
            </a:pPr>
            <a:r>
              <a:rPr lang="en-GB" dirty="0">
                <a:hlinkClick r:id="rId5"/>
              </a:rPr>
              <a:t>https://www.assessmentday.co.uk/aptitudetests_diagrammatic.htm</a:t>
            </a:r>
            <a:r>
              <a:rPr lang="en-GB" dirty="0"/>
              <a:t> </a:t>
            </a:r>
          </a:p>
          <a:p>
            <a:pPr marL="457200" indent="-457200"/>
            <a:endParaRPr lang="en-GB" dirty="0"/>
          </a:p>
          <a:p>
            <a:pPr marL="0" indent="0">
              <a:buNone/>
            </a:pPr>
            <a:r>
              <a:rPr lang="en-GB" dirty="0"/>
              <a:t>These links are to free practice tests at  </a:t>
            </a:r>
            <a:r>
              <a:rPr lang="en-GB" dirty="0">
                <a:hlinkClick r:id="rId6"/>
              </a:rPr>
              <a:t>www.assessmentday.co.uk</a:t>
            </a:r>
            <a:r>
              <a:rPr lang="en-GB" dirty="0"/>
              <a:t>   </a:t>
            </a:r>
          </a:p>
        </p:txBody>
      </p:sp>
    </p:spTree>
    <p:extLst>
      <p:ext uri="{BB962C8B-B14F-4D97-AF65-F5344CB8AC3E}">
        <p14:creationId xmlns:p14="http://schemas.microsoft.com/office/powerpoint/2010/main" val="568785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Practice Tests Offered by Test Producers </a:t>
            </a:r>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pPr marL="0" indent="0">
              <a:lnSpc>
                <a:spcPct val="120000"/>
              </a:lnSpc>
              <a:spcBef>
                <a:spcPts val="0"/>
              </a:spcBef>
              <a:buNone/>
            </a:pPr>
            <a:r>
              <a:rPr lang="en-GB" dirty="0"/>
              <a:t>CEB Gartner (SHL) </a:t>
            </a:r>
          </a:p>
          <a:p>
            <a:pPr marL="0" indent="0">
              <a:lnSpc>
                <a:spcPct val="120000"/>
              </a:lnSpc>
              <a:spcBef>
                <a:spcPts val="0"/>
              </a:spcBef>
              <a:spcAft>
                <a:spcPts val="1200"/>
              </a:spcAft>
              <a:buNone/>
            </a:pPr>
            <a:r>
              <a:rPr lang="en-GB" dirty="0">
                <a:hlinkClick r:id="rId3"/>
              </a:rPr>
              <a:t>https://www.cebglobal.com/shldirect/en/practice-tests</a:t>
            </a:r>
            <a:r>
              <a:rPr lang="en-GB" dirty="0"/>
              <a:t> </a:t>
            </a:r>
          </a:p>
          <a:p>
            <a:pPr marL="0" indent="0">
              <a:lnSpc>
                <a:spcPct val="120000"/>
              </a:lnSpc>
              <a:spcBef>
                <a:spcPts val="0"/>
              </a:spcBef>
              <a:buNone/>
            </a:pPr>
            <a:r>
              <a:rPr lang="en-GB" dirty="0" err="1"/>
              <a:t>Cubiks</a:t>
            </a:r>
            <a:endParaRPr lang="en-GB" dirty="0"/>
          </a:p>
          <a:p>
            <a:pPr marL="0" indent="0">
              <a:lnSpc>
                <a:spcPct val="120000"/>
              </a:lnSpc>
              <a:spcBef>
                <a:spcPts val="0"/>
              </a:spcBef>
              <a:spcAft>
                <a:spcPts val="1200"/>
              </a:spcAft>
              <a:buNone/>
            </a:pPr>
            <a:r>
              <a:rPr lang="en-GB" dirty="0">
                <a:hlinkClick r:id="rId4"/>
              </a:rPr>
              <a:t>https://practicetests.cubiks.com/</a:t>
            </a:r>
            <a:r>
              <a:rPr lang="en-GB" dirty="0"/>
              <a:t> </a:t>
            </a:r>
          </a:p>
          <a:p>
            <a:pPr marL="0" indent="0">
              <a:lnSpc>
                <a:spcPct val="120000"/>
              </a:lnSpc>
              <a:spcBef>
                <a:spcPts val="0"/>
              </a:spcBef>
              <a:buNone/>
            </a:pPr>
            <a:r>
              <a:rPr lang="en-GB" dirty="0" err="1"/>
              <a:t>Talentlens</a:t>
            </a:r>
            <a:r>
              <a:rPr lang="en-GB" dirty="0"/>
              <a:t> (Pearson)</a:t>
            </a:r>
          </a:p>
          <a:p>
            <a:pPr marL="0" indent="0">
              <a:lnSpc>
                <a:spcPct val="120000"/>
              </a:lnSpc>
              <a:spcBef>
                <a:spcPts val="0"/>
              </a:spcBef>
              <a:spcAft>
                <a:spcPts val="1200"/>
              </a:spcAft>
              <a:buNone/>
            </a:pPr>
            <a:r>
              <a:rPr lang="en-GB" dirty="0">
                <a:hlinkClick r:id="rId5"/>
              </a:rPr>
              <a:t>https://www.talentlens.co.uk/practice-aptitude</a:t>
            </a:r>
            <a:r>
              <a:rPr lang="en-GB" dirty="0"/>
              <a:t> </a:t>
            </a:r>
          </a:p>
          <a:p>
            <a:pPr marL="0" indent="0">
              <a:lnSpc>
                <a:spcPct val="120000"/>
              </a:lnSpc>
              <a:spcBef>
                <a:spcPts val="0"/>
              </a:spcBef>
              <a:buNone/>
            </a:pPr>
            <a:r>
              <a:rPr lang="en-GB" dirty="0"/>
              <a:t>Saville Assessment</a:t>
            </a:r>
          </a:p>
          <a:p>
            <a:pPr marL="0" indent="0">
              <a:lnSpc>
                <a:spcPct val="120000"/>
              </a:lnSpc>
              <a:spcBef>
                <a:spcPts val="0"/>
              </a:spcBef>
              <a:spcAft>
                <a:spcPts val="1200"/>
              </a:spcAft>
              <a:buNone/>
            </a:pPr>
            <a:r>
              <a:rPr lang="en-GB" dirty="0">
                <a:hlinkClick r:id="rId6"/>
              </a:rPr>
              <a:t>https://www.savilleassessment.com/PracticeTests</a:t>
            </a:r>
            <a:r>
              <a:rPr lang="en-GB" dirty="0"/>
              <a:t> </a:t>
            </a:r>
          </a:p>
          <a:p>
            <a:pPr marL="0" indent="0">
              <a:lnSpc>
                <a:spcPct val="120000"/>
              </a:lnSpc>
              <a:spcBef>
                <a:spcPts val="0"/>
              </a:spcBef>
              <a:buNone/>
            </a:pPr>
            <a:r>
              <a:rPr lang="en-GB" dirty="0" err="1"/>
              <a:t>TalentQ</a:t>
            </a:r>
            <a:endParaRPr lang="en-GB" dirty="0"/>
          </a:p>
          <a:p>
            <a:pPr marL="0" indent="0">
              <a:lnSpc>
                <a:spcPct val="120000"/>
              </a:lnSpc>
              <a:spcBef>
                <a:spcPts val="0"/>
              </a:spcBef>
              <a:spcAft>
                <a:spcPts val="1200"/>
              </a:spcAft>
              <a:buNone/>
            </a:pPr>
            <a:r>
              <a:rPr lang="en-GB" dirty="0">
                <a:hlinkClick r:id="rId7"/>
              </a:rPr>
              <a:t>https://www.trytalentq.com/</a:t>
            </a:r>
            <a:r>
              <a:rPr lang="en-GB" dirty="0"/>
              <a:t> </a:t>
            </a:r>
          </a:p>
          <a:p>
            <a:pPr marL="0" indent="0">
              <a:lnSpc>
                <a:spcPct val="120000"/>
              </a:lnSpc>
              <a:spcBef>
                <a:spcPts val="0"/>
              </a:spcBef>
              <a:buNone/>
            </a:pPr>
            <a:r>
              <a:rPr lang="en-GB" dirty="0"/>
              <a:t>Capp</a:t>
            </a:r>
          </a:p>
          <a:p>
            <a:pPr marL="0" indent="0">
              <a:lnSpc>
                <a:spcPct val="120000"/>
              </a:lnSpc>
              <a:spcBef>
                <a:spcPts val="0"/>
              </a:spcBef>
              <a:spcAft>
                <a:spcPts val="1200"/>
              </a:spcAft>
              <a:buNone/>
            </a:pPr>
            <a:r>
              <a:rPr lang="en-GB" dirty="0">
                <a:hlinkClick r:id="rId8"/>
              </a:rPr>
              <a:t>http://practice.cappassessments.com/</a:t>
            </a:r>
            <a:r>
              <a:rPr lang="en-GB" dirty="0"/>
              <a:t> </a:t>
            </a:r>
          </a:p>
        </p:txBody>
      </p:sp>
      <p:sp>
        <p:nvSpPr>
          <p:cNvPr id="4" name="Rectangular Callout 3"/>
          <p:cNvSpPr/>
          <p:nvPr/>
        </p:nvSpPr>
        <p:spPr>
          <a:xfrm>
            <a:off x="6858000" y="2971800"/>
            <a:ext cx="1981200" cy="1828800"/>
          </a:xfrm>
          <a:prstGeom prst="wedgeRect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have to register &amp; create a password before taking a practice test</a:t>
            </a:r>
          </a:p>
        </p:txBody>
      </p:sp>
    </p:spTree>
    <p:extLst>
      <p:ext uri="{BB962C8B-B14F-4D97-AF65-F5344CB8AC3E}">
        <p14:creationId xmlns:p14="http://schemas.microsoft.com/office/powerpoint/2010/main" val="380010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Support in Your University </a:t>
            </a:r>
          </a:p>
        </p:txBody>
      </p:sp>
      <p:sp>
        <p:nvSpPr>
          <p:cNvPr id="3" name="Content Placeholder 2"/>
          <p:cNvSpPr>
            <a:spLocks noGrp="1"/>
          </p:cNvSpPr>
          <p:nvPr>
            <p:ph idx="1"/>
          </p:nvPr>
        </p:nvSpPr>
        <p:spPr/>
        <p:txBody>
          <a:bodyPr>
            <a:normAutofit/>
          </a:bodyPr>
          <a:lstStyle/>
          <a:p>
            <a:pPr marL="0" indent="0">
              <a:spcBef>
                <a:spcPts val="0"/>
              </a:spcBef>
              <a:spcAft>
                <a:spcPts val="1800"/>
              </a:spcAft>
              <a:buNone/>
            </a:pPr>
            <a:r>
              <a:rPr lang="en-GB" sz="3200" dirty="0"/>
              <a:t>Your careers service might offer:</a:t>
            </a:r>
          </a:p>
          <a:p>
            <a:pPr lvl="1">
              <a:spcBef>
                <a:spcPts val="0"/>
              </a:spcBef>
              <a:spcAft>
                <a:spcPts val="1200"/>
              </a:spcAft>
              <a:buFont typeface="Arial" panose="020B0604020202020204" pitchFamily="34" charset="0"/>
              <a:buChar char="•"/>
            </a:pPr>
            <a:r>
              <a:rPr lang="en-GB" sz="2800" dirty="0"/>
              <a:t>Information about taking tests on their websites</a:t>
            </a:r>
          </a:p>
          <a:p>
            <a:pPr lvl="1">
              <a:spcBef>
                <a:spcPts val="0"/>
              </a:spcBef>
              <a:spcAft>
                <a:spcPts val="1200"/>
              </a:spcAft>
              <a:buFont typeface="Arial" panose="020B0604020202020204" pitchFamily="34" charset="0"/>
              <a:buChar char="•"/>
            </a:pPr>
            <a:r>
              <a:rPr lang="en-GB" sz="2800" dirty="0"/>
              <a:t>Opportunities to practise tests and receive feedback</a:t>
            </a:r>
          </a:p>
          <a:p>
            <a:pPr lvl="1">
              <a:spcBef>
                <a:spcPts val="0"/>
              </a:spcBef>
              <a:spcAft>
                <a:spcPts val="1200"/>
              </a:spcAft>
              <a:buFont typeface="Arial" panose="020B0604020202020204" pitchFamily="34" charset="0"/>
              <a:buChar char="•"/>
            </a:pPr>
            <a:r>
              <a:rPr lang="en-GB" sz="2800" dirty="0"/>
              <a:t>Discussion with an adviser to address your concerns </a:t>
            </a:r>
          </a:p>
          <a:p>
            <a:pPr lvl="1">
              <a:spcBef>
                <a:spcPts val="0"/>
              </a:spcBef>
              <a:spcAft>
                <a:spcPts val="1200"/>
              </a:spcAft>
              <a:buFont typeface="Arial" panose="020B0604020202020204" pitchFamily="34" charset="0"/>
              <a:buChar char="•"/>
            </a:pPr>
            <a:r>
              <a:rPr lang="en-GB" sz="2800" dirty="0"/>
              <a:t>Links to websites with practice tests</a:t>
            </a:r>
          </a:p>
        </p:txBody>
      </p:sp>
    </p:spTree>
    <p:extLst>
      <p:ext uri="{BB962C8B-B14F-4D97-AF65-F5344CB8AC3E}">
        <p14:creationId xmlns:p14="http://schemas.microsoft.com/office/powerpoint/2010/main" val="3999198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Other Useful Resources  </a:t>
            </a:r>
          </a:p>
        </p:txBody>
      </p:sp>
      <p:sp>
        <p:nvSpPr>
          <p:cNvPr id="3" name="Content Placeholder 2"/>
          <p:cNvSpPr>
            <a:spLocks noGrp="1"/>
          </p:cNvSpPr>
          <p:nvPr>
            <p:ph idx="1"/>
          </p:nvPr>
        </p:nvSpPr>
        <p:spPr/>
        <p:txBody>
          <a:bodyPr>
            <a:normAutofit/>
          </a:bodyPr>
          <a:lstStyle/>
          <a:p>
            <a:pPr marL="0" indent="0"/>
            <a:r>
              <a:rPr lang="en-GB" sz="3200" dirty="0"/>
              <a:t> </a:t>
            </a:r>
            <a:r>
              <a:rPr lang="en-GB" sz="3000" dirty="0"/>
              <a:t>Online courses e.g.</a:t>
            </a:r>
          </a:p>
          <a:p>
            <a:pPr>
              <a:buNone/>
            </a:pPr>
            <a:r>
              <a:rPr lang="en-GB" sz="2000" dirty="0">
                <a:hlinkClick r:id="rId3"/>
              </a:rPr>
              <a:t>https://www.futurelearn.com/courses/logical-and-critical-thinking</a:t>
            </a:r>
            <a:endParaRPr lang="en-GB" sz="2000" dirty="0"/>
          </a:p>
          <a:p>
            <a:pPr>
              <a:buNone/>
            </a:pPr>
            <a:endParaRPr lang="en-GB" dirty="0"/>
          </a:p>
          <a:p>
            <a:r>
              <a:rPr lang="en-GB" dirty="0"/>
              <a:t> </a:t>
            </a:r>
            <a:r>
              <a:rPr lang="en-GB" sz="3000" dirty="0"/>
              <a:t>Books e.g. </a:t>
            </a:r>
          </a:p>
          <a:p>
            <a:pPr>
              <a:buNone/>
            </a:pPr>
            <a:r>
              <a:rPr lang="en-GB" sz="2400" dirty="0"/>
              <a:t>‘How to Pass Graduate Psychometric Tests’ M Byron</a:t>
            </a:r>
          </a:p>
          <a:p>
            <a:pPr>
              <a:buNone/>
            </a:pPr>
            <a:r>
              <a:rPr lang="en-GB" sz="2400" dirty="0"/>
              <a:t>‘How to Pass Diagrammatic Reasoning Tests’ M Byron</a:t>
            </a:r>
          </a:p>
          <a:p>
            <a:pPr>
              <a:buNone/>
            </a:pPr>
            <a:r>
              <a:rPr lang="en-GB" sz="2400" dirty="0"/>
              <a:t>‘Inductive Reasoning Tests’ M Shepherd</a:t>
            </a:r>
          </a:p>
          <a:p>
            <a:pPr marL="0" indent="0">
              <a:buNone/>
            </a:pPr>
            <a:r>
              <a:rPr lang="en-GB" sz="2400" dirty="0"/>
              <a:t>‘Succeed at Psychometric Testing: practice tests for diagrammatic and abstract reasoning’  P Rhodes</a:t>
            </a:r>
          </a:p>
        </p:txBody>
      </p:sp>
    </p:spTree>
    <p:extLst>
      <p:ext uri="{BB962C8B-B14F-4D97-AF65-F5344CB8AC3E}">
        <p14:creationId xmlns:p14="http://schemas.microsoft.com/office/powerpoint/2010/main" val="2739020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FF"/>
                </a:solidFill>
                <a:latin typeface="Calibri" panose="020F0502020204030204" pitchFamily="34" charset="0"/>
              </a:rPr>
              <a:t>Thank you</a:t>
            </a:r>
            <a:endParaRPr lang="en-GB" dirty="0"/>
          </a:p>
        </p:txBody>
      </p:sp>
      <p:sp>
        <p:nvSpPr>
          <p:cNvPr id="3" name="Content Placeholder 2"/>
          <p:cNvSpPr>
            <a:spLocks noGrp="1"/>
          </p:cNvSpPr>
          <p:nvPr>
            <p:ph idx="1"/>
          </p:nvPr>
        </p:nvSpPr>
        <p:spPr/>
        <p:txBody>
          <a:bodyPr/>
          <a:lstStyle/>
          <a:p>
            <a:pPr marL="0" lvl="0" indent="0">
              <a:spcBef>
                <a:spcPts val="0"/>
              </a:spcBef>
              <a:buNone/>
            </a:pPr>
            <a:r>
              <a:rPr lang="en-GB" sz="6000" dirty="0">
                <a:solidFill>
                  <a:srgbClr val="1F497D">
                    <a:lumMod val="75000"/>
                  </a:srgbClr>
                </a:solidFill>
              </a:rPr>
              <a:t>Any questions </a:t>
            </a:r>
            <a:r>
              <a:rPr lang="en-GB" sz="9600" dirty="0">
                <a:solidFill>
                  <a:srgbClr val="1F497D">
                    <a:lumMod val="75000"/>
                  </a:srgbClr>
                </a:solidFill>
              </a:rPr>
              <a:t>?</a:t>
            </a:r>
            <a:r>
              <a:rPr lang="en-GB" sz="16600" dirty="0">
                <a:solidFill>
                  <a:srgbClr val="1F497D">
                    <a:lumMod val="75000"/>
                  </a:srgbClr>
                </a:solidFill>
              </a:rPr>
              <a:t>?</a:t>
            </a:r>
            <a:r>
              <a:rPr lang="en-GB" sz="23900" dirty="0">
                <a:solidFill>
                  <a:srgbClr val="1F497D">
                    <a:lumMod val="75000"/>
                  </a:srgbClr>
                </a:solidFill>
              </a:rPr>
              <a:t>?</a:t>
            </a:r>
          </a:p>
          <a:p>
            <a:pPr marL="0" lvl="0" indent="0">
              <a:spcBef>
                <a:spcPts val="0"/>
              </a:spcBef>
              <a:buNone/>
            </a:pPr>
            <a:endParaRPr lang="en-GB" sz="1050" dirty="0">
              <a:solidFill>
                <a:srgbClr val="1F497D">
                  <a:lumMod val="75000"/>
                </a:srgbClr>
              </a:solidFill>
            </a:endParaRPr>
          </a:p>
          <a:p>
            <a:endParaRPr lang="en-GB" dirty="0"/>
          </a:p>
          <a:p>
            <a:pPr marL="0" indent="0">
              <a:buNone/>
            </a:pPr>
            <a:endParaRPr lang="en-GB" dirty="0"/>
          </a:p>
        </p:txBody>
      </p:sp>
    </p:spTree>
    <p:extLst>
      <p:ext uri="{BB962C8B-B14F-4D97-AF65-F5344CB8AC3E}">
        <p14:creationId xmlns:p14="http://schemas.microsoft.com/office/powerpoint/2010/main" val="83606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52993-88F9-46F6-BAF4-D345E2A786D8}"/>
              </a:ext>
            </a:extLst>
          </p:cNvPr>
          <p:cNvSpPr>
            <a:spLocks noGrp="1"/>
          </p:cNvSpPr>
          <p:nvPr>
            <p:ph type="title"/>
          </p:nvPr>
        </p:nvSpPr>
        <p:spPr>
          <a:solidFill>
            <a:schemeClr val="tx2">
              <a:lumMod val="75000"/>
            </a:schemeClr>
          </a:solidFill>
        </p:spPr>
        <p:txBody>
          <a:bodyPr/>
          <a:lstStyle/>
          <a:p>
            <a:r>
              <a:rPr lang="en-GB" dirty="0"/>
              <a:t>Common assessment tools</a:t>
            </a:r>
          </a:p>
        </p:txBody>
      </p:sp>
      <p:sp>
        <p:nvSpPr>
          <p:cNvPr id="4" name="Content Placeholder 3">
            <a:extLst>
              <a:ext uri="{FF2B5EF4-FFF2-40B4-BE49-F238E27FC236}">
                <a16:creationId xmlns:a16="http://schemas.microsoft.com/office/drawing/2014/main" id="{753C2CC8-1451-4B31-BED0-04284245AD7D}"/>
              </a:ext>
            </a:extLst>
          </p:cNvPr>
          <p:cNvSpPr>
            <a:spLocks noGrp="1"/>
          </p:cNvSpPr>
          <p:nvPr>
            <p:ph idx="1"/>
          </p:nvPr>
        </p:nvSpPr>
        <p:spPr/>
        <p:txBody>
          <a:bodyPr>
            <a:normAutofit/>
          </a:bodyPr>
          <a:lstStyle/>
          <a:p>
            <a:pPr marL="0" indent="0">
              <a:spcBef>
                <a:spcPts val="0"/>
              </a:spcBef>
              <a:spcAft>
                <a:spcPts val="600"/>
              </a:spcAft>
            </a:pPr>
            <a:r>
              <a:rPr lang="en-GB" sz="2600" dirty="0"/>
              <a:t> </a:t>
            </a:r>
            <a:r>
              <a:rPr lang="en-GB" sz="3200" dirty="0"/>
              <a:t>Ability or Aptitude Test </a:t>
            </a:r>
          </a:p>
          <a:p>
            <a:pPr marL="0" indent="-457200">
              <a:spcBef>
                <a:spcPts val="0"/>
              </a:spcBef>
              <a:spcAft>
                <a:spcPts val="1800"/>
              </a:spcAft>
              <a:buNone/>
            </a:pPr>
            <a:r>
              <a:rPr lang="en-GB" sz="2600" dirty="0"/>
              <a:t>	Including numerical reasoning, verbal reasoning, 	non-verbal reasoning</a:t>
            </a:r>
          </a:p>
          <a:p>
            <a:pPr marL="0" indent="0">
              <a:spcBef>
                <a:spcPts val="0"/>
              </a:spcBef>
              <a:spcAft>
                <a:spcPts val="600"/>
              </a:spcAft>
            </a:pPr>
            <a:r>
              <a:rPr lang="en-GB" sz="2600" dirty="0"/>
              <a:t> </a:t>
            </a:r>
            <a:r>
              <a:rPr lang="en-GB" sz="3200" dirty="0"/>
              <a:t>Personality Questionnaire </a:t>
            </a:r>
          </a:p>
          <a:p>
            <a:pPr marL="0" indent="0">
              <a:spcBef>
                <a:spcPts val="0"/>
              </a:spcBef>
              <a:spcAft>
                <a:spcPts val="1800"/>
              </a:spcAft>
              <a:buNone/>
            </a:pPr>
            <a:r>
              <a:rPr lang="en-GB" sz="2600" dirty="0"/>
              <a:t>	Less commonly used in recruitment</a:t>
            </a:r>
          </a:p>
          <a:p>
            <a:pPr marL="0" indent="0">
              <a:spcBef>
                <a:spcPts val="0"/>
              </a:spcBef>
              <a:spcAft>
                <a:spcPts val="600"/>
              </a:spcAft>
            </a:pPr>
            <a:r>
              <a:rPr lang="en-GB" sz="2600" dirty="0"/>
              <a:t> </a:t>
            </a:r>
            <a:r>
              <a:rPr lang="en-GB" sz="3200" dirty="0"/>
              <a:t>Situational Judgement Test (SJT)</a:t>
            </a:r>
          </a:p>
          <a:p>
            <a:pPr marL="0" indent="0">
              <a:spcBef>
                <a:spcPts val="0"/>
              </a:spcBef>
              <a:spcAft>
                <a:spcPts val="1800"/>
              </a:spcAft>
              <a:buNone/>
            </a:pPr>
            <a:r>
              <a:rPr lang="en-GB" sz="2600" dirty="0"/>
              <a:t>	Usually designed specifically for the needs of the job</a:t>
            </a:r>
          </a:p>
        </p:txBody>
      </p:sp>
    </p:spTree>
    <p:extLst>
      <p:ext uri="{BB962C8B-B14F-4D97-AF65-F5344CB8AC3E}">
        <p14:creationId xmlns:p14="http://schemas.microsoft.com/office/powerpoint/2010/main" val="1992116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EBB6-FF9C-43B4-813F-5B219BD1EE5E}"/>
              </a:ext>
            </a:extLst>
          </p:cNvPr>
          <p:cNvSpPr>
            <a:spLocks noGrp="1"/>
          </p:cNvSpPr>
          <p:nvPr>
            <p:ph type="title"/>
          </p:nvPr>
        </p:nvSpPr>
        <p:spPr>
          <a:solidFill>
            <a:schemeClr val="tx2">
              <a:lumMod val="75000"/>
            </a:schemeClr>
          </a:solidFill>
        </p:spPr>
        <p:txBody>
          <a:bodyPr/>
          <a:lstStyle/>
          <a:p>
            <a:r>
              <a:rPr lang="en-GB" dirty="0"/>
              <a:t>Current innovations in recruitment</a:t>
            </a:r>
          </a:p>
        </p:txBody>
      </p:sp>
      <p:sp>
        <p:nvSpPr>
          <p:cNvPr id="3" name="Content Placeholder 2">
            <a:extLst>
              <a:ext uri="{FF2B5EF4-FFF2-40B4-BE49-F238E27FC236}">
                <a16:creationId xmlns:a16="http://schemas.microsoft.com/office/drawing/2014/main" id="{2EE57F49-A075-43A2-AA8B-DC8868E0470F}"/>
              </a:ext>
            </a:extLst>
          </p:cNvPr>
          <p:cNvSpPr>
            <a:spLocks noGrp="1"/>
          </p:cNvSpPr>
          <p:nvPr>
            <p:ph idx="1"/>
          </p:nvPr>
        </p:nvSpPr>
        <p:spPr/>
        <p:txBody>
          <a:bodyPr>
            <a:normAutofit/>
          </a:bodyPr>
          <a:lstStyle/>
          <a:p>
            <a:pPr marL="0" indent="0">
              <a:lnSpc>
                <a:spcPct val="90000"/>
              </a:lnSpc>
              <a:spcAft>
                <a:spcPts val="1800"/>
              </a:spcAft>
              <a:buNone/>
            </a:pPr>
            <a:r>
              <a:rPr lang="en-GB" sz="3000" dirty="0"/>
              <a:t>Some of the large organisations in the UK that recruit students and graduates to internships, placements or graduate schemes are using new methods of assessment during selection e.g.</a:t>
            </a:r>
          </a:p>
          <a:p>
            <a:pPr>
              <a:lnSpc>
                <a:spcPct val="90000"/>
              </a:lnSpc>
              <a:spcBef>
                <a:spcPts val="0"/>
              </a:spcBef>
              <a:spcAft>
                <a:spcPts val="1200"/>
              </a:spcAft>
            </a:pPr>
            <a:r>
              <a:rPr lang="en-GB" sz="3000" dirty="0"/>
              <a:t>Online games &amp; videos mirroring typical work scenarios &amp; requiring decisions</a:t>
            </a:r>
          </a:p>
          <a:p>
            <a:pPr>
              <a:lnSpc>
                <a:spcPct val="90000"/>
              </a:lnSpc>
              <a:spcBef>
                <a:spcPts val="0"/>
              </a:spcBef>
              <a:spcAft>
                <a:spcPts val="1200"/>
              </a:spcAft>
            </a:pPr>
            <a:r>
              <a:rPr lang="en-GB" sz="3000" dirty="0"/>
              <a:t>Video interviews recorded online by the applicants &amp; reviewed by the recruiter</a:t>
            </a:r>
          </a:p>
        </p:txBody>
      </p:sp>
    </p:spTree>
    <p:extLst>
      <p:ext uri="{BB962C8B-B14F-4D97-AF65-F5344CB8AC3E}">
        <p14:creationId xmlns:p14="http://schemas.microsoft.com/office/powerpoint/2010/main" val="33819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45D1-26CD-4AC3-9C7E-2E870FE4451C}"/>
              </a:ext>
            </a:extLst>
          </p:cNvPr>
          <p:cNvSpPr>
            <a:spLocks noGrp="1"/>
          </p:cNvSpPr>
          <p:nvPr>
            <p:ph type="title"/>
          </p:nvPr>
        </p:nvSpPr>
        <p:spPr>
          <a:solidFill>
            <a:schemeClr val="tx2">
              <a:lumMod val="75000"/>
            </a:schemeClr>
          </a:solidFill>
        </p:spPr>
        <p:txBody>
          <a:bodyPr/>
          <a:lstStyle/>
          <a:p>
            <a:r>
              <a:rPr lang="en-GB" dirty="0"/>
              <a:t>Ability Tests</a:t>
            </a:r>
          </a:p>
        </p:txBody>
      </p:sp>
      <p:sp>
        <p:nvSpPr>
          <p:cNvPr id="3" name="Content Placeholder 2">
            <a:extLst>
              <a:ext uri="{FF2B5EF4-FFF2-40B4-BE49-F238E27FC236}">
                <a16:creationId xmlns:a16="http://schemas.microsoft.com/office/drawing/2014/main" id="{CE6FD96E-87D0-442A-9187-FDB8425FE22C}"/>
              </a:ext>
            </a:extLst>
          </p:cNvPr>
          <p:cNvSpPr>
            <a:spLocks noGrp="1"/>
          </p:cNvSpPr>
          <p:nvPr>
            <p:ph idx="1"/>
          </p:nvPr>
        </p:nvSpPr>
        <p:spPr>
          <a:xfrm>
            <a:off x="457200" y="1600200"/>
            <a:ext cx="8153400" cy="4525963"/>
          </a:xfrm>
        </p:spPr>
        <p:txBody>
          <a:bodyPr>
            <a:noAutofit/>
          </a:bodyPr>
          <a:lstStyle/>
          <a:p>
            <a:pPr marL="457200" indent="-457200">
              <a:spcBef>
                <a:spcPts val="0"/>
              </a:spcBef>
              <a:spcAft>
                <a:spcPts val="1800"/>
              </a:spcAft>
            </a:pPr>
            <a:r>
              <a:rPr lang="en-GB" sz="3000" dirty="0"/>
              <a:t>Measure a specific ability or abilities required for a job</a:t>
            </a:r>
          </a:p>
          <a:p>
            <a:pPr marL="457200" indent="-457200">
              <a:spcBef>
                <a:spcPts val="0"/>
              </a:spcBef>
              <a:spcAft>
                <a:spcPts val="1800"/>
              </a:spcAft>
            </a:pPr>
            <a:r>
              <a:rPr lang="en-GB" sz="3000" dirty="0"/>
              <a:t>Often bought from specialist companies</a:t>
            </a:r>
          </a:p>
          <a:p>
            <a:pPr>
              <a:spcBef>
                <a:spcPts val="0"/>
              </a:spcBef>
            </a:pPr>
            <a:endParaRPr lang="en-GB" sz="3000" i="1" dirty="0"/>
          </a:p>
          <a:p>
            <a:pPr marL="0" indent="0">
              <a:spcBef>
                <a:spcPts val="0"/>
              </a:spcBef>
              <a:buNone/>
            </a:pPr>
            <a:r>
              <a:rPr lang="en-GB" sz="3000" i="1" dirty="0"/>
              <a:t>Examples:</a:t>
            </a:r>
          </a:p>
          <a:p>
            <a:pPr marL="457200" indent="-457200">
              <a:spcBef>
                <a:spcPts val="0"/>
              </a:spcBef>
            </a:pPr>
            <a:r>
              <a:rPr lang="en-GB" sz="3000" dirty="0"/>
              <a:t>numerical reasoning</a:t>
            </a:r>
          </a:p>
          <a:p>
            <a:pPr marL="457200" indent="-457200">
              <a:spcBef>
                <a:spcPts val="0"/>
              </a:spcBef>
            </a:pPr>
            <a:r>
              <a:rPr lang="en-GB" sz="3000" dirty="0"/>
              <a:t>verbal reasoning</a:t>
            </a:r>
          </a:p>
          <a:p>
            <a:pPr marL="457200" indent="-457200">
              <a:spcBef>
                <a:spcPts val="0"/>
              </a:spcBef>
            </a:pPr>
            <a:r>
              <a:rPr lang="en-GB" sz="3000" dirty="0"/>
              <a:t>non-verbal reasoning </a:t>
            </a:r>
            <a:r>
              <a:rPr lang="en-GB" sz="2200" dirty="0"/>
              <a:t>(diagrammatical, inductive, logical)</a:t>
            </a:r>
          </a:p>
          <a:p>
            <a:pPr marL="457200" indent="-457200">
              <a:spcBef>
                <a:spcPts val="0"/>
              </a:spcBef>
            </a:pPr>
            <a:r>
              <a:rPr lang="en-GB" sz="3000" dirty="0"/>
              <a:t>critical thinking</a:t>
            </a:r>
          </a:p>
        </p:txBody>
      </p:sp>
    </p:spTree>
    <p:extLst>
      <p:ext uri="{BB962C8B-B14F-4D97-AF65-F5344CB8AC3E}">
        <p14:creationId xmlns:p14="http://schemas.microsoft.com/office/powerpoint/2010/main" val="198986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3BF4-5CF3-4E59-8B6C-EEE9E4C66F4E}"/>
              </a:ext>
            </a:extLst>
          </p:cNvPr>
          <p:cNvSpPr>
            <a:spLocks noGrp="1"/>
          </p:cNvSpPr>
          <p:nvPr>
            <p:ph type="title"/>
          </p:nvPr>
        </p:nvSpPr>
        <p:spPr>
          <a:solidFill>
            <a:schemeClr val="tx2">
              <a:lumMod val="75000"/>
            </a:schemeClr>
          </a:solidFill>
        </p:spPr>
        <p:txBody>
          <a:bodyPr/>
          <a:lstStyle/>
          <a:p>
            <a:r>
              <a:rPr lang="en-GB" dirty="0"/>
              <a:t>Non-Verbal Reasoning Tests</a:t>
            </a:r>
          </a:p>
        </p:txBody>
      </p:sp>
      <p:sp>
        <p:nvSpPr>
          <p:cNvPr id="3" name="Content Placeholder 2">
            <a:extLst>
              <a:ext uri="{FF2B5EF4-FFF2-40B4-BE49-F238E27FC236}">
                <a16:creationId xmlns:a16="http://schemas.microsoft.com/office/drawing/2014/main" id="{85216E1A-1CF2-47F1-B22B-7476E1E3EABB}"/>
              </a:ext>
            </a:extLst>
          </p:cNvPr>
          <p:cNvSpPr>
            <a:spLocks noGrp="1"/>
          </p:cNvSpPr>
          <p:nvPr>
            <p:ph idx="1"/>
          </p:nvPr>
        </p:nvSpPr>
        <p:spPr/>
        <p:txBody>
          <a:bodyPr>
            <a:normAutofit/>
          </a:bodyPr>
          <a:lstStyle/>
          <a:p>
            <a:pPr marL="457200" indent="-457200">
              <a:spcBef>
                <a:spcPts val="0"/>
              </a:spcBef>
              <a:spcAft>
                <a:spcPts val="1800"/>
              </a:spcAft>
            </a:pPr>
            <a:r>
              <a:rPr lang="en-GB" sz="3000" dirty="0"/>
              <a:t>Are often used to assess ability to problem solve &amp; to think analytically</a:t>
            </a:r>
          </a:p>
          <a:p>
            <a:pPr marL="457200" indent="-457200">
              <a:spcBef>
                <a:spcPts val="0"/>
              </a:spcBef>
              <a:spcAft>
                <a:spcPts val="1800"/>
              </a:spcAft>
            </a:pPr>
            <a:r>
              <a:rPr lang="en-GB" sz="3000" dirty="0"/>
              <a:t>Do not require prior knowledge</a:t>
            </a:r>
          </a:p>
          <a:p>
            <a:pPr marL="457200" indent="-457200">
              <a:spcBef>
                <a:spcPts val="0"/>
              </a:spcBef>
              <a:spcAft>
                <a:spcPts val="1800"/>
              </a:spcAft>
            </a:pPr>
            <a:r>
              <a:rPr lang="en-GB" sz="3000" dirty="0"/>
              <a:t>Examples include:</a:t>
            </a:r>
            <a:endParaRPr lang="en-GB" sz="2400" dirty="0"/>
          </a:p>
          <a:p>
            <a:pPr marL="720000" lvl="2" indent="-252000">
              <a:spcBef>
                <a:spcPts val="0"/>
              </a:spcBef>
              <a:spcAft>
                <a:spcPts val="1800"/>
              </a:spcAft>
              <a:buFont typeface="Calibri" panose="020F0502020204030204" pitchFamily="34" charset="0"/>
              <a:buChar char="‒"/>
            </a:pPr>
            <a:r>
              <a:rPr lang="en-GB" sz="2400" dirty="0"/>
              <a:t>	diagrammatic reasoning</a:t>
            </a:r>
          </a:p>
          <a:p>
            <a:pPr marL="720000" lvl="2" indent="-252000">
              <a:spcBef>
                <a:spcPts val="0"/>
              </a:spcBef>
              <a:spcAft>
                <a:spcPts val="1800"/>
              </a:spcAft>
              <a:buFont typeface="Calibri" panose="020F0502020204030204" pitchFamily="34" charset="0"/>
              <a:buChar char="‒"/>
            </a:pPr>
            <a:r>
              <a:rPr lang="en-GB" sz="2400" dirty="0"/>
              <a:t>	logical reasoning</a:t>
            </a:r>
          </a:p>
          <a:p>
            <a:pPr marL="720000" lvl="2" indent="-252000">
              <a:spcBef>
                <a:spcPts val="0"/>
              </a:spcBef>
              <a:spcAft>
                <a:spcPts val="1800"/>
              </a:spcAft>
              <a:buFont typeface="Calibri" panose="020F0502020204030204" pitchFamily="34" charset="0"/>
              <a:buChar char="‒"/>
            </a:pPr>
            <a:r>
              <a:rPr lang="en-GB" sz="2400" dirty="0"/>
              <a:t>	inductive reasoning</a:t>
            </a:r>
          </a:p>
        </p:txBody>
      </p:sp>
    </p:spTree>
    <p:extLst>
      <p:ext uri="{BB962C8B-B14F-4D97-AF65-F5344CB8AC3E}">
        <p14:creationId xmlns:p14="http://schemas.microsoft.com/office/powerpoint/2010/main" val="148533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3BF4-5CF3-4E59-8B6C-EEE9E4C66F4E}"/>
              </a:ext>
            </a:extLst>
          </p:cNvPr>
          <p:cNvSpPr>
            <a:spLocks noGrp="1"/>
          </p:cNvSpPr>
          <p:nvPr>
            <p:ph type="title"/>
          </p:nvPr>
        </p:nvSpPr>
        <p:spPr>
          <a:solidFill>
            <a:schemeClr val="tx2">
              <a:lumMod val="75000"/>
            </a:schemeClr>
          </a:solidFill>
        </p:spPr>
        <p:txBody>
          <a:bodyPr/>
          <a:lstStyle/>
          <a:p>
            <a:r>
              <a:rPr lang="en-GB" dirty="0"/>
              <a:t>Non-Verbal Reasoning Tests: questions</a:t>
            </a:r>
          </a:p>
        </p:txBody>
      </p:sp>
      <p:sp>
        <p:nvSpPr>
          <p:cNvPr id="3" name="Content Placeholder 2">
            <a:extLst>
              <a:ext uri="{FF2B5EF4-FFF2-40B4-BE49-F238E27FC236}">
                <a16:creationId xmlns:a16="http://schemas.microsoft.com/office/drawing/2014/main" id="{85216E1A-1CF2-47F1-B22B-7476E1E3EABB}"/>
              </a:ext>
            </a:extLst>
          </p:cNvPr>
          <p:cNvSpPr>
            <a:spLocks noGrp="1"/>
          </p:cNvSpPr>
          <p:nvPr>
            <p:ph idx="1"/>
          </p:nvPr>
        </p:nvSpPr>
        <p:spPr/>
        <p:txBody>
          <a:bodyPr>
            <a:noAutofit/>
          </a:bodyPr>
          <a:lstStyle/>
          <a:p>
            <a:pPr marL="457200" indent="-457200">
              <a:spcBef>
                <a:spcPts val="0"/>
              </a:spcBef>
              <a:spcAft>
                <a:spcPts val="1800"/>
              </a:spcAft>
            </a:pPr>
            <a:r>
              <a:rPr lang="en-GB" sz="3000" dirty="0"/>
              <a:t>Questions may use a series of different configurations of shapes that form a logical sequence</a:t>
            </a:r>
          </a:p>
          <a:p>
            <a:pPr marL="457200" indent="-457200">
              <a:spcBef>
                <a:spcPts val="0"/>
              </a:spcBef>
              <a:spcAft>
                <a:spcPts val="1800"/>
              </a:spcAft>
            </a:pPr>
            <a:r>
              <a:rPr lang="en-GB" sz="3000" dirty="0"/>
              <a:t>The task is often to identify a missing shape in the sequence or decide which configuration should come next </a:t>
            </a:r>
          </a:p>
          <a:p>
            <a:pPr marL="457200" indent="-457200">
              <a:spcBef>
                <a:spcPts val="0"/>
              </a:spcBef>
              <a:spcAft>
                <a:spcPts val="1800"/>
              </a:spcAft>
            </a:pPr>
            <a:r>
              <a:rPr lang="en-GB" sz="3000" dirty="0"/>
              <a:t>The answer is often multiple choice</a:t>
            </a:r>
          </a:p>
          <a:p>
            <a:pPr marL="457200" indent="-457200">
              <a:spcBef>
                <a:spcPts val="0"/>
              </a:spcBef>
              <a:spcAft>
                <a:spcPts val="1800"/>
              </a:spcAft>
            </a:pPr>
            <a:r>
              <a:rPr lang="en-GB" sz="3000" dirty="0"/>
              <a:t>Similar questions may be used as part of the entrance exams for some schools in the UK </a:t>
            </a:r>
          </a:p>
        </p:txBody>
      </p:sp>
    </p:spTree>
    <p:extLst>
      <p:ext uri="{BB962C8B-B14F-4D97-AF65-F5344CB8AC3E}">
        <p14:creationId xmlns:p14="http://schemas.microsoft.com/office/powerpoint/2010/main" val="2475291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3BF4-5CF3-4E59-8B6C-EEE9E4C66F4E}"/>
              </a:ext>
            </a:extLst>
          </p:cNvPr>
          <p:cNvSpPr>
            <a:spLocks noGrp="1"/>
          </p:cNvSpPr>
          <p:nvPr>
            <p:ph type="title"/>
          </p:nvPr>
        </p:nvSpPr>
        <p:spPr>
          <a:solidFill>
            <a:schemeClr val="tx2">
              <a:lumMod val="75000"/>
            </a:schemeClr>
          </a:solidFill>
        </p:spPr>
        <p:txBody>
          <a:bodyPr/>
          <a:lstStyle/>
          <a:p>
            <a:r>
              <a:rPr lang="en-GB" dirty="0"/>
              <a:t>Numerical Reasoning Practice Questions</a:t>
            </a:r>
          </a:p>
        </p:txBody>
      </p:sp>
      <p:sp>
        <p:nvSpPr>
          <p:cNvPr id="3" name="Content Placeholder 2">
            <a:extLst>
              <a:ext uri="{FF2B5EF4-FFF2-40B4-BE49-F238E27FC236}">
                <a16:creationId xmlns:a16="http://schemas.microsoft.com/office/drawing/2014/main" id="{85216E1A-1CF2-47F1-B22B-7476E1E3EABB}"/>
              </a:ext>
            </a:extLst>
          </p:cNvPr>
          <p:cNvSpPr>
            <a:spLocks noGrp="1"/>
          </p:cNvSpPr>
          <p:nvPr>
            <p:ph idx="1"/>
          </p:nvPr>
        </p:nvSpPr>
        <p:spPr>
          <a:xfrm>
            <a:off x="457200" y="1981200"/>
            <a:ext cx="8382000" cy="4144963"/>
          </a:xfrm>
        </p:spPr>
        <p:txBody>
          <a:bodyPr>
            <a:noAutofit/>
          </a:bodyPr>
          <a:lstStyle/>
          <a:p>
            <a:pPr marL="457200" indent="-457200">
              <a:spcAft>
                <a:spcPts val="1800"/>
              </a:spcAft>
            </a:pPr>
            <a:r>
              <a:rPr lang="en-GB" sz="2900" dirty="0"/>
              <a:t>The examples on the following slides have been taken, with permission, from a practice test on the Assessment Day website </a:t>
            </a:r>
            <a:r>
              <a:rPr lang="en-GB" sz="2900" dirty="0">
                <a:hlinkClick r:id="rId3"/>
              </a:rPr>
              <a:t>www.assessmentday.co.uk</a:t>
            </a:r>
            <a:r>
              <a:rPr lang="en-GB" sz="2900" dirty="0"/>
              <a:t> </a:t>
            </a:r>
          </a:p>
          <a:p>
            <a:pPr marL="0" indent="0">
              <a:spcAft>
                <a:spcPts val="1800"/>
              </a:spcAft>
              <a:buNone/>
            </a:pPr>
            <a:endParaRPr lang="en-GB" sz="3200" dirty="0"/>
          </a:p>
        </p:txBody>
      </p:sp>
    </p:spTree>
    <p:extLst>
      <p:ext uri="{BB962C8B-B14F-4D97-AF65-F5344CB8AC3E}">
        <p14:creationId xmlns:p14="http://schemas.microsoft.com/office/powerpoint/2010/main" val="307084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60000"/>
            <a:r>
              <a:rPr lang="en-GB" dirty="0"/>
              <a:t>Diagrammatic Reasoning Example Question</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94688" y="1600200"/>
            <a:ext cx="5754623" cy="3352800"/>
          </a:xfrm>
        </p:spPr>
      </p:pic>
      <p:sp>
        <p:nvSpPr>
          <p:cNvPr id="3" name="Content Placeholder 2"/>
          <p:cNvSpPr>
            <a:spLocks noGrp="1"/>
          </p:cNvSpPr>
          <p:nvPr>
            <p:ph sz="half" idx="1"/>
          </p:nvPr>
        </p:nvSpPr>
        <p:spPr>
          <a:xfrm>
            <a:off x="457200" y="5257800"/>
            <a:ext cx="8229600" cy="914400"/>
          </a:xfrm>
        </p:spPr>
        <p:txBody>
          <a:bodyPr>
            <a:normAutofit fontScale="85000" lnSpcReduction="10000"/>
          </a:bodyPr>
          <a:lstStyle/>
          <a:p>
            <a:pPr marL="0" indent="0">
              <a:buNone/>
            </a:pPr>
            <a:r>
              <a:rPr lang="en-NZ" dirty="0">
                <a:solidFill>
                  <a:schemeClr val="tx2">
                    <a:lumMod val="75000"/>
                  </a:schemeClr>
                </a:solidFill>
                <a:ea typeface="Times New Roman"/>
                <a:cs typeface="Times New Roman"/>
              </a:rPr>
              <a:t>Which set does the Figure belong to?</a:t>
            </a:r>
            <a:endParaRPr lang="en-GB" dirty="0">
              <a:solidFill>
                <a:schemeClr val="tx2">
                  <a:lumMod val="75000"/>
                </a:schemeClr>
              </a:solidFill>
              <a:ea typeface="Times New Roman"/>
              <a:cs typeface="Times New Roman"/>
            </a:endParaRPr>
          </a:p>
          <a:p>
            <a:pPr marL="457200" indent="-457200">
              <a:buAutoNum type="alphaLcParenR"/>
            </a:pPr>
            <a:r>
              <a:rPr lang="en-NZ" dirty="0">
                <a:solidFill>
                  <a:schemeClr val="tx2">
                    <a:lumMod val="75000"/>
                  </a:schemeClr>
                </a:solidFill>
                <a:ea typeface="Times New Roman"/>
                <a:cs typeface="Times New Roman"/>
              </a:rPr>
              <a:t>Set A	          b) Set B	 	    c) Neither set A nor set B</a:t>
            </a:r>
            <a:r>
              <a:rPr lang="en-GB" sz="1600" i="1" dirty="0">
                <a:solidFill>
                  <a:schemeClr val="tx2">
                    <a:lumMod val="75000"/>
                  </a:schemeClr>
                </a:solidFill>
              </a:rPr>
              <a:t> </a:t>
            </a:r>
          </a:p>
        </p:txBody>
      </p:sp>
      <p:sp>
        <p:nvSpPr>
          <p:cNvPr id="5" name="Text Placeholder 4"/>
          <p:cNvSpPr>
            <a:spLocks noGrp="1"/>
          </p:cNvSpPr>
          <p:nvPr>
            <p:ph type="body" sz="quarter" idx="13"/>
          </p:nvPr>
        </p:nvSpPr>
        <p:spPr>
          <a:xfrm>
            <a:off x="6705600" y="6248400"/>
            <a:ext cx="2362200" cy="260350"/>
          </a:xfrm>
        </p:spPr>
        <p:txBody>
          <a:bodyPr/>
          <a:lstStyle/>
          <a:p>
            <a:r>
              <a:rPr lang="en-GB" i="1" dirty="0">
                <a:solidFill>
                  <a:schemeClr val="tx2">
                    <a:lumMod val="75000"/>
                  </a:schemeClr>
                </a:solidFill>
              </a:rPr>
              <a:t>Source: </a:t>
            </a:r>
            <a:r>
              <a:rPr lang="en-GB" i="1" dirty="0">
                <a:solidFill>
                  <a:schemeClr val="tx2">
                    <a:lumMod val="75000"/>
                  </a:schemeClr>
                </a:solidFill>
                <a:hlinkClick r:id="rId4"/>
              </a:rPr>
              <a:t>www.assessmentday.co.uk</a:t>
            </a:r>
            <a:endParaRPr lang="en-GB" dirty="0"/>
          </a:p>
        </p:txBody>
      </p:sp>
    </p:spTree>
    <p:extLst>
      <p:ext uri="{BB962C8B-B14F-4D97-AF65-F5344CB8AC3E}">
        <p14:creationId xmlns:p14="http://schemas.microsoft.com/office/powerpoint/2010/main" val="1762441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c0045c0d-516c-4c8d-948d-3f7abbd31c0a"/>
  <p:tag name="TPVERSION" val="8"/>
  <p:tag name="TPFULLVERSION" val="8.2.0.30"/>
  <p:tag name="PPTVERSION" val="15"/>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tx2">
            <a:lumMod val="75000"/>
          </a:schemeClr>
        </a:solidFill>
      </a:spPr>
      <a:bodyPr wrap="square" rtlCol="0">
        <a:spAutoFit/>
      </a:bodyPr>
      <a:lstStyle>
        <a:defPPr algn="l">
          <a:defRPr sz="20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1063</TotalTime>
  <Words>2359</Words>
  <Application>Microsoft Office PowerPoint</Application>
  <PresentationFormat>On-screen Show (4:3)</PresentationFormat>
  <Paragraphs>205</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Non-Verbal Reasoning Tests </vt:lpstr>
      <vt:lpstr>Recruitment process</vt:lpstr>
      <vt:lpstr>Common assessment tools</vt:lpstr>
      <vt:lpstr>Current innovations in recruitment</vt:lpstr>
      <vt:lpstr>Ability Tests</vt:lpstr>
      <vt:lpstr>Non-Verbal Reasoning Tests</vt:lpstr>
      <vt:lpstr>Non-Verbal Reasoning Tests: questions</vt:lpstr>
      <vt:lpstr>Numerical Reasoning Practice Questions</vt:lpstr>
      <vt:lpstr>Diagrammatic Reasoning Example Question</vt:lpstr>
      <vt:lpstr>Diagrammatic Reasoning - ANSWER</vt:lpstr>
      <vt:lpstr>Inductive Reasoning Example Question</vt:lpstr>
      <vt:lpstr>Inductive Reasoning - ANSWER</vt:lpstr>
      <vt:lpstr>Logical Reasoning Example Question</vt:lpstr>
      <vt:lpstr>Logical Reasoning - ANSWER</vt:lpstr>
      <vt:lpstr>Preparing for Non-Verbal Reasoning Tests</vt:lpstr>
      <vt:lpstr>Preparing for tests – Research</vt:lpstr>
      <vt:lpstr>Preparing for tests – Practise</vt:lpstr>
      <vt:lpstr>Preparing for tests – Improve</vt:lpstr>
      <vt:lpstr>Preparing for tests – Try again</vt:lpstr>
      <vt:lpstr>General Practice Test Sites </vt:lpstr>
      <vt:lpstr>Non-Verbal Reasoning Tests: practice tests</vt:lpstr>
      <vt:lpstr>Practice Tests Offered by Test Producers </vt:lpstr>
      <vt:lpstr>Sources  of Support in Your University </vt:lpstr>
      <vt:lpstr>Other Useful 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cspehj</cp:lastModifiedBy>
  <cp:revision>169</cp:revision>
  <dcterms:created xsi:type="dcterms:W3CDTF">2017-01-24T12:27:21Z</dcterms:created>
  <dcterms:modified xsi:type="dcterms:W3CDTF">2018-08-09T15:59:05Z</dcterms:modified>
</cp:coreProperties>
</file>